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48" r:id="rId1"/>
  </p:sldMasterIdLst>
  <p:notesMasterIdLst>
    <p:notesMasterId r:id="rId2"/>
  </p:notesMasterIdLst>
  <p:handoutMasterIdLst>
    <p:handoutMasterId r:id="rId3"/>
  </p:handoutMasterIdLst>
  <p:sldIdLst>
    <p:sldId id="274" r:id="rId4"/>
    <p:sldId id="301" r:id="rId5"/>
    <p:sldId id="279" r:id="rId6"/>
    <p:sldId id="275" r:id="rId7"/>
    <p:sldId id="277" r:id="rId8"/>
    <p:sldId id="280" r:id="rId9"/>
    <p:sldId id="281" r:id="rId10"/>
    <p:sldId id="282" r:id="rId11"/>
    <p:sldId id="283" r:id="rId12"/>
    <p:sldId id="284" r:id="rId13"/>
    <p:sldId id="285" r:id="rId14"/>
    <p:sldId id="302" r:id="rId15"/>
    <p:sldId id="286" r:id="rId16"/>
    <p:sldId id="287" r:id="rId17"/>
    <p:sldId id="288" r:id="rId18"/>
    <p:sldId id="289" r:id="rId19"/>
    <p:sldId id="299" r:id="rId20"/>
    <p:sldId id="300" r:id="rId21"/>
    <p:sldId id="290" r:id="rId22"/>
    <p:sldId id="291" r:id="rId23"/>
    <p:sldId id="292" r:id="rId24"/>
    <p:sldId id="293" r:id="rId25"/>
    <p:sldId id="304" r:id="rId26"/>
    <p:sldId id="310" r:id="rId27"/>
    <p:sldId id="311" r:id="rId28"/>
    <p:sldId id="312" r:id="rId29"/>
    <p:sldId id="313" r:id="rId30"/>
    <p:sldId id="309" r:id="rId31"/>
    <p:sldId id="276" r:id="rId32"/>
  </p:sldIdLst>
  <p:sldSz cx="6858000" cy="12192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prnPr scaleToFitPaper="1"/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180" d="100"/>
          <a:sy n="180" d="100"/>
        </p:scale>
        <p:origin x="840" y="116"/>
      </p:cViewPr>
      <p:guideLst>
        <p:guide orient="horz" pos="3835"/>
        <p:guide pos="2157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100" d="100"/>
          <a:sy n="100" d="100"/>
        </p:scale>
        <p:origin x="0" y="0"/>
      </p:cViewPr>
      <p:guideLst>
        <p:guide orient="horz" pos="2879"/>
        <p:guide pos="2159"/>
      </p:guideLst>
    </p:cSldViewPr>
  </p:notes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7.xml"  /><Relationship Id="rId11" Type="http://schemas.openxmlformats.org/officeDocument/2006/relationships/slide" Target="slides/slide8.xml"  /><Relationship Id="rId12" Type="http://schemas.openxmlformats.org/officeDocument/2006/relationships/slide" Target="slides/slide9.xml"  /><Relationship Id="rId13" Type="http://schemas.openxmlformats.org/officeDocument/2006/relationships/slide" Target="slides/slide10.xml"  /><Relationship Id="rId14" Type="http://schemas.openxmlformats.org/officeDocument/2006/relationships/slide" Target="slides/slide11.xml"  /><Relationship Id="rId15" Type="http://schemas.openxmlformats.org/officeDocument/2006/relationships/slide" Target="slides/slide12.xml"  /><Relationship Id="rId16" Type="http://schemas.openxmlformats.org/officeDocument/2006/relationships/slide" Target="slides/slide13.xml"  /><Relationship Id="rId17" Type="http://schemas.openxmlformats.org/officeDocument/2006/relationships/slide" Target="slides/slide14.xml"  /><Relationship Id="rId18" Type="http://schemas.openxmlformats.org/officeDocument/2006/relationships/slide" Target="slides/slide15.xml"  /><Relationship Id="rId19" Type="http://schemas.openxmlformats.org/officeDocument/2006/relationships/slide" Target="slides/slide16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7.xml"  /><Relationship Id="rId21" Type="http://schemas.openxmlformats.org/officeDocument/2006/relationships/slide" Target="slides/slide18.xml"  /><Relationship Id="rId22" Type="http://schemas.openxmlformats.org/officeDocument/2006/relationships/slide" Target="slides/slide19.xml"  /><Relationship Id="rId23" Type="http://schemas.openxmlformats.org/officeDocument/2006/relationships/slide" Target="slides/slide20.xml"  /><Relationship Id="rId24" Type="http://schemas.openxmlformats.org/officeDocument/2006/relationships/slide" Target="slides/slide21.xml"  /><Relationship Id="rId25" Type="http://schemas.openxmlformats.org/officeDocument/2006/relationships/slide" Target="slides/slide22.xml"  /><Relationship Id="rId26" Type="http://schemas.openxmlformats.org/officeDocument/2006/relationships/slide" Target="slides/slide23.xml"  /><Relationship Id="rId27" Type="http://schemas.openxmlformats.org/officeDocument/2006/relationships/slide" Target="slides/slide24.xml"  /><Relationship Id="rId28" Type="http://schemas.openxmlformats.org/officeDocument/2006/relationships/slide" Target="slides/slide25.xml"  /><Relationship Id="rId29" Type="http://schemas.openxmlformats.org/officeDocument/2006/relationships/slide" Target="slides/slide26.xml"  /><Relationship Id="rId3" Type="http://schemas.openxmlformats.org/officeDocument/2006/relationships/handoutMaster" Target="handoutMasters/handoutMaster1.xml"  /><Relationship Id="rId30" Type="http://schemas.openxmlformats.org/officeDocument/2006/relationships/slide" Target="slides/slide27.xml"  /><Relationship Id="rId31" Type="http://schemas.openxmlformats.org/officeDocument/2006/relationships/slide" Target="slides/slide28.xml"  /><Relationship Id="rId32" Type="http://schemas.openxmlformats.org/officeDocument/2006/relationships/slide" Target="slides/slide29.xml"  /><Relationship Id="rId33" Type="http://schemas.openxmlformats.org/officeDocument/2006/relationships/presProps" Target="presProps.xml"  /><Relationship Id="rId34" Type="http://schemas.openxmlformats.org/officeDocument/2006/relationships/viewProps" Target="viewProps.xml"  /><Relationship Id="rId35" Type="http://schemas.openxmlformats.org/officeDocument/2006/relationships/theme" Target="theme/theme1.xml"  /><Relationship Id="rId36" Type="http://schemas.openxmlformats.org/officeDocument/2006/relationships/tableStyles" Target="tableStyles.xml"  /><Relationship Id="rId4" Type="http://schemas.openxmlformats.org/officeDocument/2006/relationships/slide" Target="slides/slide1.xml"  /><Relationship Id="rId5" Type="http://schemas.openxmlformats.org/officeDocument/2006/relationships/slide" Target="slides/slide2.xml"  /><Relationship Id="rId6" Type="http://schemas.openxmlformats.org/officeDocument/2006/relationships/slide" Target="slides/slide3.xml"  /><Relationship Id="rId7" Type="http://schemas.openxmlformats.org/officeDocument/2006/relationships/slide" Target="slides/slide4.xml"  /><Relationship Id="rId8" Type="http://schemas.openxmlformats.org/officeDocument/2006/relationships/slide" Target="slides/slide5.xml"  /><Relationship Id="rId9" Type="http://schemas.openxmlformats.org/officeDocument/2006/relationships/slide" Target="slides/slide6.xml"  /></Relationships>
</file>

<file path=ppt/handoutMasters/_rels/handout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3.xml"  /></Relationships>
</file>

<file path=ppt/handoutMasters/handoutMaster1.xml><?xml version="1.0" encoding="utf-8"?>
<p:handout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D8D7A7C4-C82A-4D21-9AB0-F0C5A1D3EF09}" type="datetime1">
              <a:rPr lang="ko-KR" altLang="en-US"/>
              <a:pPr lvl="0">
                <a:defRPr/>
              </a:pPr>
              <a:t>2022-12-25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F450E784-2449-4FFD-AA69-3F5CFAA75BCB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490228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2022-12-25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2464593" y="685800"/>
            <a:ext cx="1928812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244536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832226" y="11743266"/>
            <a:ext cx="2950633" cy="365125"/>
          </a:xfrm>
        </p:spPr>
        <p:txBody>
          <a:bodyPr/>
          <a:lstStyle>
            <a:lvl1pPr>
              <a:defRPr>
                <a:latin typeface="돋움"/>
                <a:ea typeface="돋움"/>
              </a:defRPr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A4488DB-60F0-4281-A964-2443B325E8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552D4-4EF0-45BD-937C-A896D8324C2D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가로 글상자 6"/>
          <p:cNvSpPr txBox="1"/>
          <p:nvPr userDrawn="1"/>
        </p:nvSpPr>
        <p:spPr>
          <a:xfrm>
            <a:off x="1875896" y="1557238"/>
            <a:ext cx="3106208" cy="9234170"/>
          </a:xfrm>
          <a:prstGeom prst="rect">
            <a:avLst/>
          </a:prstGeom>
        </p:spPr>
        <p:txBody>
          <a:bodyPr wrap="square">
            <a:spAutoFit/>
          </a:bodyPr>
          <a:p>
            <a:pPr lvl="0" algn="ctr">
              <a:defRPr/>
            </a:pPr>
            <a:r>
              <a:rPr lang="ko-KR" altLang="en-US" sz="15000">
                <a:solidFill>
                  <a:srgbClr val="f2f2f2"/>
                </a:solidFill>
                <a:latin typeface="돋움"/>
                <a:ea typeface="돋움"/>
              </a:rPr>
              <a:t>코드</a:t>
            </a:r>
            <a:endParaRPr lang="ko-KR" altLang="en-US" sz="15000">
              <a:solidFill>
                <a:srgbClr val="f2f2f2"/>
              </a:solidFill>
              <a:latin typeface="돋움"/>
              <a:ea typeface="돋움"/>
            </a:endParaRPr>
          </a:p>
          <a:p>
            <a:pPr lvl="0" algn="ctr">
              <a:defRPr/>
            </a:pPr>
            <a:r>
              <a:rPr lang="ko-KR" altLang="en-US" sz="15000">
                <a:solidFill>
                  <a:srgbClr val="f2f2f2"/>
                </a:solidFill>
                <a:latin typeface="돋움"/>
                <a:ea typeface="돋움"/>
              </a:rPr>
              <a:t>장인</a:t>
            </a:r>
            <a:endParaRPr lang="ko-KR" altLang="en-US" sz="15000">
              <a:solidFill>
                <a:srgbClr val="f2f2f2"/>
              </a:solidFill>
              <a:latin typeface="돋움"/>
              <a:ea typeface="돋움"/>
            </a:endParaRPr>
          </a:p>
        </p:txBody>
      </p:sp>
    </p:spTree>
    <p:extLst>
      <p:ext uri="{BB962C8B-B14F-4D97-AF65-F5344CB8AC3E}">
        <p14:creationId xmlns:p14="http://schemas.microsoft.com/office/powerpoint/2010/main" val="1656522855"/>
      </p:ext>
    </p:extLst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10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7EB3EE-A2DB-4BB1-A7D3-A0E19FE2B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A7A02AF-04E3-4889-B2B3-D98DB36127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B4347A8-EED2-4DA7-9BE0-7AA7704EDF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0D8424D-1236-4066-A324-3907D5E749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24F23-26F7-45C5-A3F7-10F80CCFD8E0}" type="datetimeFigureOut">
              <a:rPr lang="ko-KR" altLang="en-US" smtClean="0"/>
              <a:t>2021-01-03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FEB51CA-B414-4232-B114-A90ACC1F43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CED6192-695D-4227-AE0B-3EA9CBC36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552D4-4EF0-45BD-937C-A896D8324C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8565345"/>
      </p:ext>
    </p:extLst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1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554A16-14F8-4CB3-AD57-B527F6090A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1325C68-8630-4876-B207-8FCAFF5D6A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B0492D9-B443-41D4-973E-7F75D99634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7FDB944-0545-4638-A809-8881232575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24F23-26F7-45C5-A3F7-10F80CCFD8E0}" type="datetimeFigureOut">
              <a:rPr lang="ko-KR" altLang="en-US" smtClean="0"/>
              <a:t>2021-01-03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A2CB92B-2950-4C87-BD29-26773F1A01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0B7218A-5399-4877-8317-49CE86923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552D4-4EF0-45BD-937C-A896D8324C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4291523"/>
      </p:ext>
    </p:extLst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1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7837B0-C504-4248-82B3-C30E56ACE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3D3E2B1-CB37-49C1-BDF5-69131C2FF2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AC74288-8500-499F-B800-80D610D9D5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24F23-26F7-45C5-A3F7-10F80CCFD8E0}" type="datetimeFigureOut">
              <a:rPr lang="ko-KR" altLang="en-US" smtClean="0"/>
              <a:t>2021-01-03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BC37A37-0202-4584-B227-5E6F42C45B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C4D5D5F-4C5B-47C6-BB09-28353E758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552D4-4EF0-45BD-937C-A896D8324C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1676876"/>
      </p:ext>
    </p:extLst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13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766FFDE-E565-43B6-816D-AD849F71324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5D196E0-7FFC-41C4-8A20-9977CFDDE4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A704FD4-3F67-48F0-99BF-32E95510DF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24F23-26F7-45C5-A3F7-10F80CCFD8E0}" type="datetimeFigureOut">
              <a:rPr lang="ko-KR" altLang="en-US" smtClean="0"/>
              <a:t>2021-01-03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D50597B-50B0-49E1-AB31-8A6DEEA2C2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F11D741-23EF-4045-864E-D0B67AE0D5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552D4-4EF0-45BD-937C-A896D8324C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2339737"/>
      </p:ext>
    </p:extLst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D02B1F-64F3-4E30-B8C0-9E7B01A7E5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D5F23D0-8C1C-4092-B53E-2ED204527A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E61F094-E542-4629-B01A-2584358028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24F23-26F7-45C5-A3F7-10F80CCFD8E0}" type="datetimeFigureOut">
              <a:rPr lang="ko-KR" altLang="en-US" smtClean="0"/>
              <a:t>2021-01-03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6DFC85F-C866-44D9-9EC9-379126B096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CCAF8C0-3ECF-4ADA-8BD9-5E5823162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552D4-4EF0-45BD-937C-A896D8324C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9726241"/>
      </p:ext>
    </p:extLst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3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D768DA-0488-4CED-A68C-9D2B56D859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967FB74-C757-47B8-9614-71988E97A5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4928799-2D7D-4133-89EE-E64B341D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24F23-26F7-45C5-A3F7-10F80CCFD8E0}" type="datetimeFigureOut">
              <a:rPr lang="ko-KR" altLang="en-US" smtClean="0"/>
              <a:t>2021-01-03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A55DB67-A697-4381-857A-900FA494DD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32B6B01-62BD-4950-A49D-FF9C3708B1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552D4-4EF0-45BD-937C-A896D8324C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1249787"/>
      </p:ext>
    </p:extLst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4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A60867-D0E6-4DA9-8103-0F955DAD9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956A977-D89D-4F04-8848-CF37D5DAFB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2981415-34F0-4F6E-A3DA-2034899B95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831F067-FDFB-4F46-8834-5BEBB1E2DB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24F23-26F7-45C5-A3F7-10F80CCFD8E0}" type="datetimeFigureOut">
              <a:rPr lang="ko-KR" altLang="en-US" smtClean="0"/>
              <a:t>2021-01-03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652DEEF-A9BA-413D-9A0B-D0E3CA7A0E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E8165A1-0101-4989-BD20-C59F856F10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552D4-4EF0-45BD-937C-A896D8324C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256365"/>
      </p:ext>
    </p:extLst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5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DA170E-EAB4-40EF-931F-BCE42BB09E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6B28271-321F-4BFE-90B3-B1331F00B1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48DC894-BAA6-4039-BE93-1822B537CD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1F48505-CC8F-456C-870A-402DF88E3F6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B10CA90-34DA-40B8-AD1A-89B17C422B1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CB891A4-B41E-472E-8570-33CD41DD5A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24F23-26F7-45C5-A3F7-10F80CCFD8E0}" type="datetimeFigureOut">
              <a:rPr lang="ko-KR" altLang="en-US" smtClean="0"/>
              <a:t>2021-01-03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F915F28-F346-48D6-9FD1-35B637CA14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8E73DF1-F4F2-4DA0-851B-99BEB7F16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552D4-4EF0-45BD-937C-A896D8324C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2814512"/>
      </p:ext>
    </p:extLst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6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799442-8CE2-4116-ADF1-E697A1481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09DA499-6C66-41BA-B784-CE6BD842A1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24F23-26F7-45C5-A3F7-10F80CCFD8E0}" type="datetimeFigureOut">
              <a:rPr lang="ko-KR" altLang="en-US" smtClean="0"/>
              <a:t>2021-01-03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8EC86A6-1A27-41C7-9322-3007D624F4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88ADB03-FBEB-41FA-B8DE-B740EA18C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552D4-4EF0-45BD-937C-A896D8324C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8819835"/>
      </p:ext>
    </p:extLst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7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AC43016-326E-4DB4-9724-2123CCBEE99E}"/>
              </a:ext>
            </a:extLst>
          </p:cNvPr>
          <p:cNvSpPr txBox="1"/>
          <p:nvPr userDrawn="1"/>
        </p:nvSpPr>
        <p:spPr>
          <a:xfrm>
            <a:off x="9990758" y="6575907"/>
            <a:ext cx="219803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A2DF4B4-2C36-40E8-87E3-E6C2743F5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24F23-26F7-45C5-A3F7-10F80CCFD8E0}" type="datetimeFigureOut">
              <a:rPr lang="ko-KR" altLang="en-US" smtClean="0"/>
              <a:t>2021-01-03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EAEFB8D-4BF9-403F-B2A6-BDEF316CC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5938EC4-1B30-4C03-8B5F-429FF2DD12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552D4-4EF0-45BD-937C-A896D8324C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2531882"/>
      </p:ext>
    </p:extLst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8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AC43016-326E-4DB4-9724-2123CCBEE99E}"/>
              </a:ext>
            </a:extLst>
          </p:cNvPr>
          <p:cNvSpPr txBox="1"/>
          <p:nvPr userDrawn="1"/>
        </p:nvSpPr>
        <p:spPr>
          <a:xfrm>
            <a:off x="9990758" y="6575907"/>
            <a:ext cx="219803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A2DF4B4-2C36-40E8-87E3-E6C2743F5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24F23-26F7-45C5-A3F7-10F80CCFD8E0}" type="datetimeFigureOut">
              <a:rPr lang="ko-KR" altLang="en-US" smtClean="0"/>
              <a:t>2021-01-03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EAEFB8D-4BF9-403F-B2A6-BDEF316CC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5938EC4-1B30-4C03-8B5F-429FF2DD12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552D4-4EF0-45BD-937C-A896D8324C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1713682"/>
      </p:ext>
    </p:extLst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9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blank" preserve="1">
  <p:cSld name="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A2DF4B4-2C36-40E8-87E3-E6C2743F5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24F23-26F7-45C5-A3F7-10F80CCFD8E0}" type="datetimeFigureOut">
              <a:rPr lang="ko-KR" altLang="en-US" smtClean="0"/>
              <a:t>2021-01-03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EAEFB8D-4BF9-403F-B2A6-BDEF316CC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5938EC4-1B30-4C03-8B5F-429FF2DD12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552D4-4EF0-45BD-937C-A896D8324C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0476634"/>
      </p:ext>
    </p:extLst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slideLayout" Target="../slideLayouts/slideLayout12.xml"  /><Relationship Id="rId13" Type="http://schemas.openxmlformats.org/officeDocument/2006/relationships/slideLayout" Target="../slideLayouts/slideLayout13.xml"  /><Relationship Id="rId14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468B613-257D-48E4-BC08-4889370B9D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CA1247E-7D2A-458D-906F-C335315785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9F71369-175D-413C-AA17-836E5969C44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024F23-26F7-45C5-A3F7-10F80CCFD8E0}" type="datetimeFigureOut">
              <a:rPr lang="ko-KR" altLang="en-US" smtClean="0"/>
              <a:t>2021-01-03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56658A0-2760-4402-A880-D6CDDA7404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D51037-8752-41F7-B408-BFBD8874F1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1552D4-4EF0-45BD-937C-A896D8324C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58181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61" r:id="rId9"/>
    <p:sldLayoutId id="2147483656" r:id="rId10"/>
    <p:sldLayoutId id="2147483657" r:id="rId11"/>
    <p:sldLayoutId id="2147483658" r:id="rId12"/>
    <p:sldLayoutId id="2147483659" r:id="rId13"/>
  </p:sldLayoutIdLst>
  <p:transition xmlns:mc="http://schemas.openxmlformats.org/markup-compatibility/2006" xmlns:hp="http://schemas.haansoft.com/office/presentation/8.0" mc:Ignorable="hp" hp:hslDur="50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2.png"  /><Relationship Id="rId3" Type="http://schemas.openxmlformats.org/officeDocument/2006/relationships/image" Target="../media/image13.png"  /><Relationship Id="rId4" Type="http://schemas.openxmlformats.org/officeDocument/2006/relationships/image" Target="../media/image14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hyperlink" Target="https://www.suredividend.com/dividend-aristocrats-list/" TargetMode="External" /><Relationship Id="rId3" Type="http://schemas.openxmlformats.org/officeDocument/2006/relationships/image" Target="../media/image15.png"  /><Relationship Id="rId4" Type="http://schemas.openxmlformats.org/officeDocument/2006/relationships/image" Target="../media/image16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7.png"  /><Relationship Id="rId3" Type="http://schemas.openxmlformats.org/officeDocument/2006/relationships/image" Target="../media/image18.png"  /><Relationship Id="rId4" Type="http://schemas.openxmlformats.org/officeDocument/2006/relationships/image" Target="../media/image19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0.png"  /><Relationship Id="rId3" Type="http://schemas.openxmlformats.org/officeDocument/2006/relationships/image" Target="../media/image21.png"  /><Relationship Id="rId4" Type="http://schemas.openxmlformats.org/officeDocument/2006/relationships/image" Target="../media/image22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hyperlink" Target="http://theautomatic.net/yahoo_fin-documentation/#get_dividends" TargetMode="External" /><Relationship Id="rId3" Type="http://schemas.openxmlformats.org/officeDocument/2006/relationships/image" Target="../media/image23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4.png"  /><Relationship Id="rId3" Type="http://schemas.openxmlformats.org/officeDocument/2006/relationships/image" Target="../media/image25.png"  /><Relationship Id="rId4" Type="http://schemas.openxmlformats.org/officeDocument/2006/relationships/image" Target="../media/image26.png"  /><Relationship Id="rId5" Type="http://schemas.openxmlformats.org/officeDocument/2006/relationships/image" Target="../media/image27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8.png"  /><Relationship Id="rId3" Type="http://schemas.openxmlformats.org/officeDocument/2006/relationships/image" Target="../media/image29.png"  /><Relationship Id="rId4" Type="http://schemas.openxmlformats.org/officeDocument/2006/relationships/image" Target="../media/image30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1.png"  /><Relationship Id="rId3" Type="http://schemas.openxmlformats.org/officeDocument/2006/relationships/image" Target="../media/image32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3.png"  /><Relationship Id="rId3" Type="http://schemas.openxmlformats.org/officeDocument/2006/relationships/image" Target="../media/image34.png"  /><Relationship Id="rId4" Type="http://schemas.openxmlformats.org/officeDocument/2006/relationships/image" Target="../media/image35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6.png"  /><Relationship Id="rId3" Type="http://schemas.openxmlformats.org/officeDocument/2006/relationships/image" Target="../media/image37.png"  /><Relationship Id="rId4" Type="http://schemas.openxmlformats.org/officeDocument/2006/relationships/image" Target="../media/image38.png"  /><Relationship Id="rId5" Type="http://schemas.openxmlformats.org/officeDocument/2006/relationships/image" Target="../media/image39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0.png"  /><Relationship Id="rId3" Type="http://schemas.openxmlformats.org/officeDocument/2006/relationships/image" Target="../media/image41.png"  /><Relationship Id="rId4" Type="http://schemas.openxmlformats.org/officeDocument/2006/relationships/image" Target="../media/image42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3.png"  /><Relationship Id="rId3" Type="http://schemas.openxmlformats.org/officeDocument/2006/relationships/image" Target="../media/image44.png"  /><Relationship Id="rId4" Type="http://schemas.openxmlformats.org/officeDocument/2006/relationships/image" Target="../media/image45.png"  /><Relationship Id="rId5" Type="http://schemas.openxmlformats.org/officeDocument/2006/relationships/image" Target="../media/image46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7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.png"  /><Relationship Id="rId3" Type="http://schemas.openxmlformats.org/officeDocument/2006/relationships/image" Target="../media/image3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hyperlink" Target="https://www.anaconda.com/" TargetMode="External" /><Relationship Id="rId3" Type="http://schemas.openxmlformats.org/officeDocument/2006/relationships/image" Target="../media/image4.png"  /><Relationship Id="rId4" Type="http://schemas.openxmlformats.org/officeDocument/2006/relationships/image" Target="../media/image5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6.png"  /><Relationship Id="rId3" Type="http://schemas.openxmlformats.org/officeDocument/2006/relationships/image" Target="../media/image7.png"  /><Relationship Id="rId4" Type="http://schemas.openxmlformats.org/officeDocument/2006/relationships/image" Target="../media/image8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9.png"  /><Relationship Id="rId3" Type="http://schemas.openxmlformats.org/officeDocument/2006/relationships/image" Target="../media/image10.png"  /><Relationship Id="rId4" Type="http://schemas.openxmlformats.org/officeDocument/2006/relationships/image" Target="../media/image11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6858000" cy="2142313"/>
          </a:xfrm>
          <a:prstGeom prst="rect">
            <a:avLst/>
          </a:prstGeom>
          <a:solidFill>
            <a:srgbClr val="03abcf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</a:endParaRPr>
          </a:p>
        </p:txBody>
      </p:sp>
      <p:sp>
        <p:nvSpPr>
          <p:cNvPr id="7" name="TextBox 4"/>
          <p:cNvSpPr txBox="1"/>
          <p:nvPr/>
        </p:nvSpPr>
        <p:spPr>
          <a:xfrm>
            <a:off x="561500" y="4374123"/>
            <a:ext cx="5734999" cy="2855562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7000" b="1" i="0" u="none" strike="noStrike" kern="1200" cap="none" spc="-300" normalizeH="0" baseline="0" mc:Ignorable="hp" hp:hslEmbossed="0">
                <a:solidFill>
                  <a:srgbClr val="404040"/>
                </a:solidFill>
                <a:latin typeface="맑은 고딕"/>
                <a:ea typeface="맑은 고딕"/>
              </a:rPr>
              <a:t>데이터로 </a:t>
            </a:r>
            <a:endParaRPr xmlns:mc="http://schemas.openxmlformats.org/markup-compatibility/2006" xmlns:hp="http://schemas.haansoft.com/office/presentation/8.0" kumimoji="0" lang="ko-KR" altLang="en-US" sz="7000" b="1" i="0" u="none" strike="noStrike" kern="1200" cap="none" spc="-300" normalizeH="0" baseline="0" mc:Ignorable="hp" hp:hslEmbossed="0">
              <a:solidFill>
                <a:srgbClr val="404040"/>
              </a:solidFill>
              <a:latin typeface="맑은 고딕"/>
              <a:ea typeface="맑은 고딕"/>
            </a:endParaRPr>
          </a:p>
          <a:p>
            <a:pPr marL="0" lvl="0" indent="0" algn="ctr" defTabSz="914400" rtl="0" eaLnBrk="1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7000" b="1" i="0" u="none" strike="noStrike" kern="1200" cap="none" spc="-300" normalizeH="0" baseline="0" mc:Ignorable="hp" hp:hslEmbossed="0">
                <a:solidFill>
                  <a:srgbClr val="404040"/>
                </a:solidFill>
                <a:latin typeface="맑은 고딕"/>
                <a:ea typeface="맑은 고딕"/>
              </a:rPr>
              <a:t>투자하라</a:t>
            </a:r>
            <a:endParaRPr xmlns:mc="http://schemas.openxmlformats.org/markup-compatibility/2006" xmlns:hp="http://schemas.haansoft.com/office/presentation/8.0" kumimoji="0" lang="ko-KR" altLang="en-US" sz="7000" b="1" i="0" u="none" strike="noStrike" kern="1200" cap="none" spc="-300" normalizeH="0" baseline="0" mc:Ignorable="hp" hp:hslEmbossed="0">
              <a:solidFill>
                <a:srgbClr val="404040"/>
              </a:solidFill>
              <a:latin typeface="맑은 고딕"/>
              <a:ea typeface="맑은 고딕"/>
            </a:endParaRPr>
          </a:p>
        </p:txBody>
      </p:sp>
      <p:sp>
        <p:nvSpPr>
          <p:cNvPr id="10" name="TextBox 13"/>
          <p:cNvSpPr txBox="1"/>
          <p:nvPr/>
        </p:nvSpPr>
        <p:spPr>
          <a:xfrm>
            <a:off x="2362585" y="7698137"/>
            <a:ext cx="2869429" cy="453359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2400" b="0" i="0" u="none" strike="noStrike" kern="1200" cap="none" spc="-300" normalizeH="0" baseline="0" mc:Ignorable="hp" hp:hslEmbossed="0">
              <a:solidFill>
                <a:srgbClr val="404040"/>
              </a:solidFill>
              <a:latin typeface="맑은 고딕"/>
              <a:ea typeface="맑은 고딕"/>
            </a:endParaRPr>
          </a:p>
        </p:txBody>
      </p:sp>
      <p:sp>
        <p:nvSpPr>
          <p:cNvPr id="13" name="TextBox 4"/>
          <p:cNvSpPr txBox="1"/>
          <p:nvPr/>
        </p:nvSpPr>
        <p:spPr>
          <a:xfrm>
            <a:off x="561500" y="2256399"/>
            <a:ext cx="5734999" cy="1667054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4000" b="0" i="0" u="none" strike="noStrike" kern="1200" cap="none" spc="-300" normalizeH="0" baseline="0" mc:Ignorable="hp" hp:hslEmbossed="0">
                <a:solidFill>
                  <a:srgbClr val="ff0000"/>
                </a:solidFill>
                <a:latin typeface="맑은 고딕"/>
                <a:ea typeface="맑은 고딕"/>
              </a:rPr>
              <a:t>‘</a:t>
            </a:r>
            <a:r>
              <a:rPr xmlns:mc="http://schemas.openxmlformats.org/markup-compatibility/2006" xmlns:hp="http://schemas.haansoft.com/office/presentation/8.0" kumimoji="0" lang="ko-KR" altLang="en-US" sz="4000" b="0" i="0" u="none" strike="noStrike" kern="1200" cap="none" spc="-300" normalizeH="0" baseline="0" mc:Ignorable="hp" hp:hslEmbossed="0">
                <a:solidFill>
                  <a:srgbClr val="ff0000"/>
                </a:solidFill>
                <a:latin typeface="맑은 고딕"/>
                <a:ea typeface="맑은 고딕"/>
              </a:rPr>
              <a:t>카더라</a:t>
            </a:r>
            <a:r>
              <a:rPr xmlns:mc="http://schemas.openxmlformats.org/markup-compatibility/2006" xmlns:hp="http://schemas.haansoft.com/office/presentation/8.0" kumimoji="0" lang="en-US" altLang="ko-KR" sz="4000" b="0" i="0" u="none" strike="noStrike" kern="1200" cap="none" spc="-300" normalizeH="0" baseline="0" mc:Ignorable="hp" hp:hslEmbossed="0">
                <a:solidFill>
                  <a:srgbClr val="ff0000"/>
                </a:solidFill>
                <a:latin typeface="맑은 고딕"/>
                <a:ea typeface="맑은 고딕"/>
              </a:rPr>
              <a:t>’</a:t>
            </a:r>
            <a:r>
              <a:rPr xmlns:mc="http://schemas.openxmlformats.org/markup-compatibility/2006" xmlns:hp="http://schemas.haansoft.com/office/presentation/8.0" kumimoji="0" lang="ko-KR" altLang="en-US" sz="4000" b="0" i="0" u="none" strike="noStrike" kern="1200" cap="none" spc="-300" normalizeH="0" baseline="0" mc:Ignorable="hp" hp:hslEmbossed="0">
                <a:solidFill>
                  <a:srgbClr val="ff0000"/>
                </a:solidFill>
                <a:latin typeface="맑은 고딕"/>
                <a:ea typeface="맑은 고딕"/>
              </a:rPr>
              <a:t> 주식 투자는 </a:t>
            </a:r>
            <a:endParaRPr xmlns:mc="http://schemas.openxmlformats.org/markup-compatibility/2006" xmlns:hp="http://schemas.haansoft.com/office/presentation/8.0" kumimoji="0" lang="ko-KR" altLang="en-US" sz="4000" b="0" i="0" u="none" strike="noStrike" kern="1200" cap="none" spc="-300" normalizeH="0" baseline="0" mc:Ignorable="hp" hp:hslEmbossed="0">
              <a:solidFill>
                <a:srgbClr val="ff0000"/>
              </a:solidFill>
              <a:latin typeface="맑은 고딕"/>
              <a:ea typeface="맑은 고딕"/>
            </a:endParaRPr>
          </a:p>
          <a:p>
            <a:pPr marL="0" lvl="0" indent="0" algn="ctr" defTabSz="914400" rtl="0" eaLnBrk="1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4000" b="0" i="0" u="none" strike="noStrike" kern="1200" cap="none" spc="-300" normalizeH="0" baseline="0" mc:Ignorable="hp" hp:hslEmbossed="0">
                <a:solidFill>
                  <a:srgbClr val="ff0000"/>
                </a:solidFill>
                <a:latin typeface="맑은 고딕"/>
                <a:ea typeface="맑은 고딕"/>
              </a:rPr>
              <a:t>이제 그만</a:t>
            </a:r>
            <a:r>
              <a:rPr xmlns:mc="http://schemas.openxmlformats.org/markup-compatibility/2006" xmlns:hp="http://schemas.haansoft.com/office/presentation/8.0" kumimoji="0" lang="en-US" altLang="ko-KR" sz="4000" b="0" i="0" u="none" strike="noStrike" kern="1200" cap="none" spc="-300" normalizeH="0" baseline="0" mc:Ignorable="hp" hp:hslEmbossed="0">
                <a:solidFill>
                  <a:srgbClr val="ff0000"/>
                </a:solidFill>
                <a:latin typeface="맑은 고딕"/>
                <a:ea typeface="맑은 고딕"/>
              </a:rPr>
              <a:t>!</a:t>
            </a:r>
            <a:endParaRPr xmlns:mc="http://schemas.openxmlformats.org/markup-compatibility/2006" xmlns:hp="http://schemas.haansoft.com/office/presentation/8.0" kumimoji="0" lang="en-US" altLang="ko-KR" sz="4000" b="0" i="0" u="none" strike="noStrike" kern="1200" cap="none" spc="-300" normalizeH="0" baseline="0" mc:Ignorable="hp" hp:hslEmbossed="0">
              <a:solidFill>
                <a:srgbClr val="ff0000"/>
              </a:solidFill>
              <a:latin typeface="맑은 고딕"/>
              <a:ea typeface="맑은 고딕"/>
            </a:endParaRPr>
          </a:p>
        </p:txBody>
      </p:sp>
      <p:sp>
        <p:nvSpPr>
          <p:cNvPr id="14" name="TextBox 4"/>
          <p:cNvSpPr txBox="1"/>
          <p:nvPr/>
        </p:nvSpPr>
        <p:spPr>
          <a:xfrm>
            <a:off x="294271" y="7890966"/>
            <a:ext cx="6269458" cy="2466096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4000" b="0" i="0" u="none" strike="noStrike" kern="1200" cap="none" spc="-300" normalizeH="0" baseline="0" mc:Ignorable="hp" hp:hslEmbossed="0">
                <a:solidFill>
                  <a:srgbClr val="0000ff"/>
                </a:solidFill>
                <a:latin typeface="맑은 고딕"/>
                <a:ea typeface="맑은 고딕"/>
              </a:rPr>
              <a:t>파이썬 데이터 분석을 통한</a:t>
            </a:r>
            <a:endParaRPr xmlns:mc="http://schemas.openxmlformats.org/markup-compatibility/2006" xmlns:hp="http://schemas.haansoft.com/office/presentation/8.0" kumimoji="0" lang="ko-KR" altLang="en-US" sz="4000" b="0" i="0" u="none" strike="noStrike" kern="1200" cap="none" spc="-300" normalizeH="0" baseline="0" mc:Ignorable="hp" hp:hslEmbossed="0">
              <a:solidFill>
                <a:srgbClr val="0000ff"/>
              </a:solidFill>
              <a:latin typeface="맑은 고딕"/>
              <a:ea typeface="맑은 고딕"/>
            </a:endParaRPr>
          </a:p>
          <a:p>
            <a:pPr marL="0" lvl="0" indent="0" algn="ctr" defTabSz="914400" rtl="0" eaLnBrk="1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4000" b="0" i="0" u="none" strike="noStrike" kern="1200" cap="none" spc="-300" normalizeH="0" baseline="0" mc:Ignorable="hp" hp:hslEmbossed="0">
                <a:solidFill>
                  <a:srgbClr val="0000ff"/>
                </a:solidFill>
                <a:latin typeface="맑은 고딕"/>
                <a:ea typeface="맑은 고딕"/>
              </a:rPr>
              <a:t>미국 배당성장주 투자</a:t>
            </a:r>
            <a:endParaRPr xmlns:mc="http://schemas.openxmlformats.org/markup-compatibility/2006" xmlns:hp="http://schemas.haansoft.com/office/presentation/8.0" kumimoji="0" lang="ko-KR" altLang="en-US" sz="4000" b="0" i="0" u="none" strike="noStrike" kern="1200" cap="none" spc="-300" normalizeH="0" baseline="0" mc:Ignorable="hp" hp:hslEmbossed="0">
              <a:solidFill>
                <a:srgbClr val="0000ff"/>
              </a:solidFill>
              <a:latin typeface="맑은 고딕"/>
              <a:ea typeface="맑은 고딕"/>
            </a:endParaRPr>
          </a:p>
          <a:p>
            <a:pPr marL="0" lvl="0" indent="0" algn="ctr" defTabSz="914400" rtl="0" eaLnBrk="1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4000" b="0" i="0" u="none" strike="noStrike" kern="1200" cap="none" spc="-300" normalizeH="0" baseline="0" mc:Ignorable="hp" hp:hslEmbossed="0">
                <a:solidFill>
                  <a:srgbClr val="0000ff"/>
                </a:solidFill>
                <a:latin typeface="맑은 고딕"/>
                <a:ea typeface="맑은 고딕"/>
              </a:rPr>
              <a:t>실전 가이드</a:t>
            </a:r>
            <a:endParaRPr xmlns:mc="http://schemas.openxmlformats.org/markup-compatibility/2006" xmlns:hp="http://schemas.haansoft.com/office/presentation/8.0" kumimoji="0" lang="ko-KR" altLang="en-US" sz="4000" b="0" i="0" u="none" strike="noStrike" kern="1200" cap="none" spc="-300" normalizeH="0" baseline="0" mc:Ignorable="hp" hp:hslEmbossed="0">
              <a:solidFill>
                <a:srgbClr val="0000ff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643146941"/>
      </p:ext>
    </p:extLst>
  </p:cSld>
  <p:clrMapOvr>
    <a:masterClrMapping/>
  </p:clrMapOvr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10800819"/>
          </a:xfrm>
          <a:prstGeom prst="rect">
            <a:avLst/>
          </a:prstGeom>
          <a:noFill/>
        </p:spPr>
        <p:txBody>
          <a:bodyPr wrap="square">
            <a:noAutofit/>
          </a:bodyPr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이제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파이썬 커널을 만들겠습니다.​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다시 우측 상단에서 'New -&gt; Python3"를 클릭합니다.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파이썬 커널이 만들어졌습니다.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“Untitled”를 클릭하고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파일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이름을 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바꿔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줍니다.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rgbClr val="0000ff"/>
                </a:solidFill>
                <a:latin typeface="돋움"/>
                <a:ea typeface="돋움"/>
                <a:cs typeface="+mn-cs"/>
              </a:rPr>
              <a:t>“DividendYieldInvestmentTest”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0000ff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0000ff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0000ff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0000ff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0000ff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0000ff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0000ff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0000ff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0000ff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0000ff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이제 개발 환경 설정이 끝났습니다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0000ff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81000" y="2143251"/>
            <a:ext cx="5772150" cy="251031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63378" y="5161447"/>
            <a:ext cx="5777324" cy="293682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37312" y="8932289"/>
            <a:ext cx="6020095" cy="2017225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돋움"/>
                <a:ea typeface="돋움"/>
                <a:cs typeface="마루 부리 Beta"/>
              </a:rPr>
              <a:t>2.1</a:t>
            </a: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돋움"/>
                <a:ea typeface="돋움"/>
                <a:cs typeface="마루 부리 Beta"/>
              </a:rPr>
              <a:t> 개발 환경 구축</a:t>
            </a:r>
            <a:endPara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<a:solidFill>
                <a:srgbClr val="000000"/>
              </a:solidFill>
              <a:latin typeface="돋움"/>
              <a:ea typeface="돋움"/>
              <a:cs typeface="마루 부리 Beta"/>
            </a:endParaRPr>
          </a:p>
        </p:txBody>
      </p:sp>
    </p:spTree>
    <p:extLst>
      <p:ext uri="{BB962C8B-B14F-4D97-AF65-F5344CB8AC3E}">
        <p14:creationId xmlns:p14="http://schemas.microsoft.com/office/powerpoint/2010/main" val="4197041365"/>
      </p:ext>
    </p:extLst>
  </p:cSld>
  <p:clrMapOvr>
    <a:masterClrMapping/>
  </p:clrMapOvr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10800819"/>
          </a:xfrm>
          <a:prstGeom prst="rect">
            <a:avLst/>
          </a:prstGeom>
          <a:noFill/>
        </p:spPr>
        <p:txBody>
          <a:bodyPr wrap="square">
            <a:noAutofit/>
          </a:bodyPr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다음은 미국 배당 귀족주 리스트를 가져 오겠습니다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미국 배당귀족주 전체 리스트는 아래 페이지에서 다운로드 가능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합니다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이메일 주소만 입력하면 엑셀 파일을 무료로 받을 수 있습니다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  <a:cs typeface="+mn-cs"/>
                <a:hlinkClick r:id="rId2"/>
              </a:rPr>
              <a:t>https://www.suredividend.com/dividend-aristocrats-list/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현재 배당귀족주는 총 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65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개입니다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티커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회사명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섹터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가격 등 기본 정보가 제공됩니다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2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번째 시트에는 퍼포먼스 정보도 제공됩니다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2.2</a:t>
            </a: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-300" normalizeH="0" baseline="0" mc:Ignorable="hp" hp:hslEmbossed="0">
                <a:solidFill>
                  <a:schemeClr val="dk1"/>
                </a:solidFill>
                <a:latin typeface="맑은 고딕"/>
                <a:ea typeface="맑은 고딕"/>
              </a:rPr>
              <a:t>배당귀족주 리스트 다운로드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-300" normalizeH="0" baseline="0" mc:Ignorable="hp" hp:hslEmbossed="0">
              <a:solidFill>
                <a:schemeClr val="dk1"/>
              </a:solidFill>
              <a:latin typeface="맑은 고딕"/>
              <a:ea typeface="맑은 고딕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66345" y="3457373"/>
            <a:ext cx="6125308" cy="3199543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81302" y="7313126"/>
            <a:ext cx="6095395" cy="3762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803143"/>
      </p:ext>
    </p:extLst>
  </p:cSld>
  <p:clrMapOvr>
    <a:masterClrMapping/>
  </p:clrMapOvr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10800819"/>
          </a:xfrm>
          <a:prstGeom prst="rect">
            <a:avLst/>
          </a:prstGeom>
          <a:noFill/>
        </p:spPr>
        <p:txBody>
          <a:bodyPr wrap="square">
            <a:noAutofit/>
          </a:bodyPr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이제 파이썬으로 야후 파이낸스 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API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를 사용하기 위해서 모듈을 설치합니다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필요한 모듈은 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2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가지입니다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171360" lvl="0" indent="-171360" algn="just">
              <a:lnSpc>
                <a:spcPct val="150000"/>
              </a:lnSpc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rgbClr val="0000ff"/>
                </a:solidFill>
                <a:latin typeface="돋움"/>
                <a:ea typeface="돋움"/>
                <a:cs typeface="+mn-cs"/>
              </a:rPr>
              <a:t>yfinance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0000ff"/>
              </a:solidFill>
              <a:latin typeface="돋움"/>
              <a:ea typeface="돋움"/>
              <a:cs typeface="+mn-cs"/>
            </a:endParaRPr>
          </a:p>
          <a:p>
            <a:pPr marL="171360" lvl="0" indent="-171360" algn="just">
              <a:lnSpc>
                <a:spcPct val="150000"/>
              </a:lnSpc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rgbClr val="0000ff"/>
                </a:solidFill>
                <a:latin typeface="돋움"/>
                <a:ea typeface="돋움"/>
                <a:cs typeface="+mn-cs"/>
              </a:rPr>
              <a:t>yahoo_fin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0000ff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주피터 노트북에 아래와 같이 입력하고 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“shift + enter”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를 클릭합니다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rgbClr val="0000ff"/>
                </a:solidFill>
                <a:latin typeface="돋움"/>
                <a:ea typeface="돋움"/>
                <a:cs typeface="+mn-cs"/>
              </a:rPr>
              <a:t>%pip install yfinance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다시 아래와 같이 입력하고 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“shift + enter”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를 클릭합니다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rgbClr val="0000ff"/>
                </a:solidFill>
                <a:latin typeface="돋움"/>
                <a:ea typeface="돋움"/>
                <a:cs typeface="+mn-cs"/>
              </a:rPr>
              <a:t>%pip install yahoo_fin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2.3</a:t>
            </a: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-300" normalizeH="0" baseline="0" mc:Ignorable="hp" hp:hslEmbossed="0">
                <a:solidFill>
                  <a:schemeClr val="dk1"/>
                </a:solidFill>
                <a:latin typeface="맑은 고딕"/>
                <a:ea typeface="맑은 고딕"/>
              </a:rPr>
              <a:t>야후 파이낸스 모듈 설치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-300" normalizeH="0" baseline="0" mc:Ignorable="hp" hp:hslEmbossed="0">
              <a:solidFill>
                <a:schemeClr val="dk1"/>
              </a:solidFill>
              <a:latin typeface="맑은 고딕"/>
              <a:ea typeface="맑은 고딕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69038" y="3187601"/>
            <a:ext cx="5642900" cy="184838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429000" y="6096000"/>
            <a:ext cx="0" cy="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10166" y="6201833"/>
            <a:ext cx="5714617" cy="255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364740"/>
      </p:ext>
    </p:extLst>
  </p:cSld>
  <p:clrMapOvr>
    <a:masterClrMapping/>
  </p:clrMapOvr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10800819"/>
          </a:xfrm>
          <a:prstGeom prst="rect">
            <a:avLst/>
          </a:prstGeom>
          <a:noFill/>
        </p:spPr>
        <p:txBody>
          <a:bodyPr wrap="square">
            <a:noAutofit/>
          </a:bodyPr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이제 야후 파이낸스 모듈 설치가 끝났습니다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 </a:t>
            </a:r>
            <a:endPara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쥬피터 노트북에 데이터 분석에 필요한 모듈을 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import 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하겠습니다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rgbClr val="0000ff"/>
                </a:solidFill>
                <a:latin typeface="돋움"/>
                <a:ea typeface="돋움"/>
              </a:rPr>
              <a:t>import yfinance as yf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rgbClr val="0000ff"/>
                </a:solidFill>
                <a:latin typeface="돋움"/>
                <a:ea typeface="돋움"/>
              </a:rPr>
              <a:t>from yahoo_fin import stock_info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rgbClr val="0000ff"/>
                </a:solidFill>
                <a:latin typeface="돋움"/>
                <a:ea typeface="돋움"/>
              </a:rPr>
              <a:t>from datetime import datetime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rgbClr val="0000ff"/>
                </a:solidFill>
                <a:latin typeface="돋움"/>
                <a:ea typeface="돋움"/>
              </a:rPr>
              <a:t>from dateutil.relativedelta import relativedelta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배당 귀족주 중에서 월배당으로 유명한 리얼티 인컴을 분석해 보겠습니다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TICKER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라는 변수를 만들고 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‘O’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를 입력합니다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rgbClr val="0000ff"/>
                </a:solidFill>
                <a:latin typeface="돋움"/>
                <a:ea typeface="돋움"/>
              </a:rPr>
              <a:t>TICKER = 'O'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DIV_PERIODS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라는 변수를 만들고 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7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을 입력합니다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 과거 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7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년간 배당 정보를 분석하겠습니다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rgbClr val="0000ff"/>
                </a:solidFill>
                <a:latin typeface="돋움"/>
                <a:ea typeface="돋움"/>
              </a:rPr>
              <a:t>DIV_PERIODS = 7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2.4</a:t>
            </a: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-300" normalizeH="0" baseline="0" mc:Ignorable="hp" hp:hslEmbossed="0">
                <a:solidFill>
                  <a:schemeClr val="dk1"/>
                </a:solidFill>
                <a:latin typeface="맑은 고딕"/>
                <a:ea typeface="맑은 고딕"/>
              </a:rPr>
              <a:t>데이터 수집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-300" normalizeH="0" baseline="0" mc:Ignorable="hp" hp:hslEmbossed="0">
              <a:solidFill>
                <a:schemeClr val="dk1"/>
              </a:solidFill>
              <a:latin typeface="맑은 고딕"/>
              <a:ea typeface="맑은 고딕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35711" y="3254655"/>
            <a:ext cx="5832035" cy="156628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43958" y="5737993"/>
            <a:ext cx="5556250" cy="203805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78950" y="10210031"/>
            <a:ext cx="5904307" cy="1083156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232833" y="6630458"/>
            <a:ext cx="5789083" cy="338667"/>
          </a:xfrm>
          <a:prstGeom prst="roundRect">
            <a:avLst>
              <a:gd name="adj" fmla="val 16667"/>
            </a:avLst>
          </a:prstGeom>
          <a:noFill/>
          <a:ln w="254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5151991"/>
      </p:ext>
    </p:extLst>
  </p:cSld>
  <p:clrMapOvr>
    <a:masterClrMapping/>
  </p:clrMapOvr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10800819"/>
          </a:xfrm>
          <a:prstGeom prst="rect">
            <a:avLst/>
          </a:prstGeom>
          <a:noFill/>
        </p:spPr>
        <p:txBody>
          <a:bodyPr wrap="square">
            <a:noAutofit/>
          </a:bodyPr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이제 야후 파이낸스로 과거 배당금 정보를 가져 옵니다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stock_info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모듈의 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get_dividends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함수를 사용하면 됩니다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</a:t>
            </a:r>
            <a:endPara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아래 페이지에 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API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설명이 있습니다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rgbClr val="404040"/>
                </a:solidFill>
                <a:latin typeface="돋움"/>
                <a:ea typeface="돋움"/>
                <a:cs typeface="+mn-cs"/>
                <a:hlinkClick r:id="rId2"/>
              </a:rPr>
              <a:t>http://theautomatic.net/yahoo_fin-documentation/#get_dividends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ticker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는 주식에 해당하는 코드입니다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리얼티인컴은 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“O”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입니다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start_date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와 end_date은 배당 정보를 가져올 기간의 시작과 끝입니다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54542" y="3057224"/>
            <a:ext cx="6201069" cy="4696425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돋움"/>
                <a:ea typeface="돋움"/>
                <a:cs typeface="마루 부리 Beta"/>
              </a:rPr>
              <a:t>2.4</a:t>
            </a: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돋움"/>
                <a:ea typeface="돋움"/>
                <a:cs typeface="마루 부리 Beta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-30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데이터 수집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-30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970713738"/>
      </p:ext>
    </p:extLst>
  </p:cSld>
  <p:clrMapOvr>
    <a:masterClrMapping/>
  </p:clrMapOvr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10800819"/>
          </a:xfrm>
          <a:prstGeom prst="rect">
            <a:avLst/>
          </a:prstGeom>
          <a:noFill/>
        </p:spPr>
        <p:txBody>
          <a:bodyPr wrap="square">
            <a:noAutofit/>
          </a:bodyPr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end_date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는 오늘 날자를 입력하면 됩니다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datetime 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모듈의 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now()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를 이용하면 현재 년월일시를 가져 옵니다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rgbClr val="0000ff"/>
                </a:solidFill>
                <a:latin typeface="돋움"/>
                <a:ea typeface="돋움"/>
              </a:rPr>
              <a:t>datetime.now()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우리는 년월일만 있으면 됩니다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strftime()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함수를 사용하면 됩니다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rgbClr val="0000ff"/>
                </a:solidFill>
                <a:latin typeface="돋움"/>
                <a:ea typeface="돋움"/>
              </a:rPr>
              <a:t>datetime.now().strftime("%Y-%m-%d")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오늘 날자를 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end_date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 변수에 저장하겠습니다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rgbClr val="0000ff"/>
                </a:solidFill>
                <a:latin typeface="돋움"/>
                <a:ea typeface="돋움"/>
              </a:rPr>
              <a:t>end_date = datetime.now().strftime("%Y-%m-%d")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rgbClr val="0000ff"/>
                </a:solidFill>
                <a:latin typeface="돋움"/>
                <a:ea typeface="돋움"/>
              </a:rPr>
              <a:t>print("end date: " , end_date)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이제 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start_date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을 찾아야 합니다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relativedelta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를 사용하면 됩니다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rgbClr val="0000ff"/>
                </a:solidFill>
                <a:latin typeface="돋움"/>
                <a:ea typeface="돋움"/>
              </a:rPr>
              <a:t>datetime.now() - relativedelta(years=7)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0000ff"/>
              </a:solidFill>
              <a:latin typeface="돋움"/>
              <a:ea typeface="돋움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95158" y="2458634"/>
            <a:ext cx="6121408" cy="182961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65230" y="5478219"/>
            <a:ext cx="5764580" cy="123556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03295" y="8032127"/>
            <a:ext cx="6199576" cy="137707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338666" y="10353520"/>
            <a:ext cx="6180666" cy="1232209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돋움"/>
                <a:ea typeface="돋움"/>
                <a:cs typeface="마루 부리 Beta"/>
              </a:rPr>
              <a:t>2.4</a:t>
            </a: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돋움"/>
                <a:ea typeface="돋움"/>
                <a:cs typeface="마루 부리 Beta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-30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데이터 수집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-30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510843114"/>
      </p:ext>
    </p:extLst>
  </p:cSld>
  <p:clrMapOvr>
    <a:masterClrMapping/>
  </p:clrMapOvr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10800819"/>
          </a:xfrm>
          <a:prstGeom prst="rect">
            <a:avLst/>
          </a:prstGeom>
          <a:noFill/>
        </p:spPr>
        <p:txBody>
          <a:bodyPr wrap="square">
            <a:noAutofit/>
          </a:bodyPr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결과를 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start_date 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변수에 저장하겠습니다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rgbClr val="0000ff"/>
                </a:solidFill>
                <a:latin typeface="돋움"/>
                <a:ea typeface="돋움"/>
              </a:rPr>
              <a:t>start_date = (datetime.now() 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rgbClr val="0000ff"/>
                </a:solidFill>
                <a:latin typeface="돋움"/>
                <a:ea typeface="돋움"/>
              </a:rPr>
              <a:t>- relativedelta(years=DIV_PERIODS)).strftime("%Y-%m-%d")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rgbClr val="0000ff"/>
                </a:solidFill>
                <a:latin typeface="돋움"/>
                <a:ea typeface="돋움"/>
              </a:rPr>
              <a:t>print("start date: ", start_date)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stock_info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모듈의 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get_dividends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 함수에 전달할 파라미터가 준비되었습니다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 </a:t>
            </a:r>
            <a:endPara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rgbClr val="0000ff"/>
                </a:solidFill>
                <a:latin typeface="돋움"/>
                <a:ea typeface="돋움"/>
              </a:rPr>
              <a:t>dividends = stock_info.get_dividends(TICKER, start_date=start_date, end_date=end_date)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리얼티 인컴의 과거 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7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년 배당 정보를 데이터프레임으로 가져 왔습니다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ticker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는 이미 알고 있으니 제거하겠습니다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drop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 함수를 사용하면 됩니다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rgbClr val="0000ff"/>
                </a:solidFill>
                <a:latin typeface="돋움"/>
                <a:ea typeface="돋움"/>
              </a:rPr>
              <a:t>dividends.drop(['ticker'], axis=1, inplace=True)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96332" y="2434565"/>
            <a:ext cx="6000750" cy="102578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46230" y="4943034"/>
            <a:ext cx="6072562" cy="218951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30729" y="8729080"/>
            <a:ext cx="6069541" cy="2729555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돋움"/>
                <a:ea typeface="돋움"/>
                <a:cs typeface="마루 부리 Beta"/>
              </a:rPr>
              <a:t>2.4</a:t>
            </a: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돋움"/>
                <a:ea typeface="돋움"/>
                <a:cs typeface="마루 부리 Beta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-30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데이터 수집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-30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472548497"/>
      </p:ext>
    </p:extLst>
  </p:cSld>
  <p:clrMapOvr>
    <a:masterClrMapping/>
  </p:clrMapOvr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10800819"/>
          </a:xfrm>
          <a:prstGeom prst="rect">
            <a:avLst/>
          </a:prstGeom>
          <a:noFill/>
        </p:spPr>
        <p:txBody>
          <a:bodyPr wrap="square">
            <a:noAutofit/>
          </a:bodyPr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배당금 정보를 차트로 그려서 확인해 보겠습니다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 </a:t>
            </a:r>
            <a:endPara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차트를 그리려면 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matplotlib.pyplot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 모듈이 필요합니다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rgbClr val="0000ff"/>
                </a:solidFill>
                <a:latin typeface="돋움"/>
                <a:ea typeface="돋움"/>
              </a:rPr>
              <a:t>import matplotlib.pyplot as plt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그리고 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plot()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 함수를 사용하면 됩니다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배당금이 꾸준하게 증가했다는 사실을 눈으로 쉽게 확인할 수 있습니다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이렇게 데이터를 시각화하면 직관적으로 이해할 수 있습니다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차트 종류도 쉽게 바꿀 수 있습니다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 바 차트로 그려 보겠습니다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rgbClr val="0000ff"/>
                </a:solidFill>
                <a:latin typeface="돋움"/>
                <a:ea typeface="돋움"/>
              </a:rPr>
              <a:t>dividends.plot(kind='bar')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rgbClr val="0000ff"/>
                </a:solidFill>
                <a:latin typeface="돋움"/>
                <a:ea typeface="돋움"/>
              </a:rPr>
              <a:t>plt.show()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23333" y="2973579"/>
            <a:ext cx="5884334" cy="312242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92125" y="8464660"/>
            <a:ext cx="6006041" cy="3288130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돋움"/>
                <a:ea typeface="돋움"/>
                <a:cs typeface="마루 부리 Beta"/>
              </a:rPr>
              <a:t>2.4</a:t>
            </a: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돋움"/>
                <a:ea typeface="돋움"/>
                <a:cs typeface="마루 부리 Beta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-30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데이터 수집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-30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711369127"/>
      </p:ext>
    </p:extLst>
  </p:cSld>
  <p:clrMapOvr>
    <a:masterClrMapping/>
  </p:clrMapOvr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10800819"/>
          </a:xfrm>
          <a:prstGeom prst="rect">
            <a:avLst/>
          </a:prstGeom>
          <a:noFill/>
        </p:spPr>
        <p:txBody>
          <a:bodyPr wrap="square">
            <a:noAutofit/>
          </a:bodyPr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배당률을 구하기 위해서는 배당일에 해당하는 주가 정보도 필요합니다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주가 정보는 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yfinance 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모듈의 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download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 함수를 사용하면 됩니다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 방법은 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get_dividends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와 동일합니다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rgbClr val="0000ff"/>
                </a:solidFill>
                <a:latin typeface="돋움"/>
                <a:ea typeface="돋움"/>
              </a:rPr>
              <a:t>stock_data = yf.download(TICKER, start_date, end_date)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배당률을 계산하려면 배당일에 해당하는 데이터만 있으면 됩니다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 그리고 종가를 사용합니다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 열 이름은 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‘Close’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입니다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loc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 함수를 사용하면 원하는 데이터를 가져올 수 있습니다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rgbClr val="0000ff"/>
                </a:solidFill>
                <a:latin typeface="돋움"/>
                <a:ea typeface="돋움"/>
              </a:rPr>
              <a:t>df_close_price = stock_data.loc[dividends.index]['Close']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배당일에 해당하는 종가 데이터입니다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dividends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 데이터프레임에 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‘close’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라는 열 이름으로 추가하겠습니다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rgbClr val="0000ff"/>
                </a:solidFill>
                <a:latin typeface="돋움"/>
                <a:ea typeface="돋움"/>
              </a:rPr>
              <a:t>dividends['close'] = df_close_price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28625" y="2793755"/>
            <a:ext cx="6180666" cy="213204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63021" y="6532530"/>
            <a:ext cx="5931958" cy="2050553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80324" y="10035831"/>
            <a:ext cx="5897351" cy="1824798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돋움"/>
                <a:ea typeface="돋움"/>
                <a:cs typeface="마루 부리 Beta"/>
              </a:rPr>
              <a:t>2.4</a:t>
            </a: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돋움"/>
                <a:ea typeface="돋움"/>
                <a:cs typeface="마루 부리 Beta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-30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데이터 수집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-30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087738282"/>
      </p:ext>
    </p:extLst>
  </p:cSld>
  <p:clrMapOvr>
    <a:masterClrMapping/>
  </p:clrMapOvr>
</p:sld>
</file>

<file path=ppt/slides/slide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10800819"/>
          </a:xfrm>
          <a:prstGeom prst="rect">
            <a:avLst/>
          </a:prstGeom>
          <a:noFill/>
        </p:spPr>
        <p:txBody>
          <a:bodyPr wrap="square">
            <a:noAutofit/>
          </a:bodyPr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배당금과 주가 정보가 있으니 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7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년 동안의 배당률 이력을 계산해 볼 수 있습니다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rgbClr val="0000ff"/>
                </a:solidFill>
                <a:latin typeface="돋움"/>
                <a:ea typeface="돋움"/>
              </a:rPr>
              <a:t>배당률 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rgbClr val="0000ff"/>
                </a:solidFill>
                <a:latin typeface="돋움"/>
                <a:ea typeface="돋움"/>
              </a:rPr>
              <a:t>=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rgbClr val="0000ff"/>
                </a:solidFill>
                <a:latin typeface="돋움"/>
                <a:ea typeface="돋움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rgbClr val="0000ff"/>
                </a:solidFill>
                <a:latin typeface="돋움"/>
                <a:ea typeface="돋움"/>
              </a:rPr>
              <a:t>(1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rgbClr val="0000ff"/>
                </a:solidFill>
                <a:latin typeface="돋움"/>
                <a:ea typeface="돋움"/>
              </a:rPr>
              <a:t>년 배당금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rgbClr val="0000ff"/>
                </a:solidFill>
                <a:latin typeface="돋움"/>
                <a:ea typeface="돋움"/>
              </a:rPr>
              <a:t>)/(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rgbClr val="0000ff"/>
                </a:solidFill>
                <a:latin typeface="돋움"/>
                <a:ea typeface="돋움"/>
              </a:rPr>
              <a:t>주가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rgbClr val="0000ff"/>
                </a:solidFill>
                <a:latin typeface="돋움"/>
                <a:ea typeface="돋움"/>
              </a:rPr>
              <a:t>)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rgbClr val="0000ff"/>
                </a:solidFill>
                <a:latin typeface="돋움"/>
                <a:ea typeface="돋움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rgbClr val="0000ff"/>
                </a:solidFill>
                <a:latin typeface="돋움"/>
                <a:ea typeface="돋움"/>
              </a:rPr>
              <a:t>*100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그 전에 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1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년에 배당을 몇 번 주는지 계산해야 합니다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rgbClr val="0000ff"/>
                </a:solidFill>
                <a:latin typeface="돋움"/>
                <a:ea typeface="돋움"/>
              </a:rPr>
              <a:t>div_freq = round(len(dividends.index)/DIV_PERIODS)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리얼티인컴은 월배당이니까 배당주기가 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12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입니다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이제 배당률을 계산해 보겠습니다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rgbClr val="0000ff"/>
                </a:solidFill>
                <a:latin typeface="돋움"/>
                <a:ea typeface="돋움"/>
              </a:rPr>
              <a:t>div_yield = round(dividends['dividend']*div_freq / dividends['close'] * 100, 2)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이제 배당률을 소수점 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2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자리에서 자르겠습니다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round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함수를 사용합니다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rgbClr val="0000ff"/>
                </a:solidFill>
                <a:latin typeface="돋움"/>
                <a:ea typeface="돋움"/>
              </a:rPr>
              <a:t>div_yield = round(div_yield, 2)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돋움"/>
                <a:ea typeface="돋움"/>
                <a:cs typeface="+mn-cs"/>
              </a:rPr>
              <a:t>2.5</a:t>
            </a: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돋움"/>
                <a:ea typeface="돋움"/>
                <a:cs typeface="+mn-cs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-30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데이터 처리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-30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429000" y="6096000"/>
            <a:ext cx="0" cy="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34786" y="2618739"/>
            <a:ext cx="6002135" cy="148958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58876" y="5969000"/>
            <a:ext cx="5886246" cy="175264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92125" y="8725255"/>
            <a:ext cx="5873750" cy="1821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402487"/>
      </p:ext>
    </p:extLst>
  </p:cSld>
  <p:clrMapOvr>
    <a:masterClrMapping/>
  </p:clrMapOvr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6858000" cy="2142313"/>
          </a:xfrm>
          <a:prstGeom prst="rect">
            <a:avLst/>
          </a:prstGeom>
          <a:solidFill>
            <a:srgbClr val="03abcf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</a:endParaRPr>
          </a:p>
        </p:txBody>
      </p:sp>
      <p:sp>
        <p:nvSpPr>
          <p:cNvPr id="5" name="TextBox 2"/>
          <p:cNvSpPr txBox="1"/>
          <p:nvPr/>
        </p:nvSpPr>
        <p:spPr>
          <a:xfrm>
            <a:off x="563525" y="565961"/>
            <a:ext cx="1023340" cy="575134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</a:rPr>
              <a:t>목차</a:t>
            </a:r>
            <a:endParaRPr xmlns:mc="http://schemas.openxmlformats.org/markup-compatibility/2006" xmlns:hp="http://schemas.haansoft.com/office/presentation/8.0" kumimoji="0" lang="ko-KR" altLang="en-US" sz="32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</a:endParaRPr>
          </a:p>
        </p:txBody>
      </p:sp>
      <p:sp>
        <p:nvSpPr>
          <p:cNvPr id="7" name="TextBox 4"/>
          <p:cNvSpPr txBox="1"/>
          <p:nvPr/>
        </p:nvSpPr>
        <p:spPr>
          <a:xfrm>
            <a:off x="725542" y="3125289"/>
            <a:ext cx="5406915" cy="666450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444000" lvl="0" indent="-444000" algn="l">
              <a:lnSpc>
                <a:spcPct val="150000"/>
              </a:lnSpc>
              <a:buAutoNum type="arabicPeriod"/>
              <a:defRPr/>
            </a:pPr>
            <a:r>
              <a:rPr xmlns:mc="http://schemas.openxmlformats.org/markup-compatibility/2006" xmlns:hp="http://schemas.haansoft.com/office/presentation/8.0" kumimoji="0" lang="ko-KR" altLang="en-US" sz="2400" b="0" i="0" u="none" strike="noStrike" kern="1200" cap="none" spc="-300" normalizeH="0" baseline="0" mc:Ignorable="hp" hp:hslEmbossed="0">
                <a:solidFill>
                  <a:srgbClr val="404040"/>
                </a:solidFill>
                <a:latin typeface="맑은 고딕"/>
                <a:ea typeface="맑은 고딕"/>
              </a:rPr>
              <a:t>배당 가치 투자 전략이란</a:t>
            </a:r>
            <a:endParaRPr xmlns:mc="http://schemas.openxmlformats.org/markup-compatibility/2006" xmlns:hp="http://schemas.haansoft.com/office/presentation/8.0" kumimoji="0" lang="ko-KR" altLang="en-US" sz="2400" b="0" i="0" u="none" strike="noStrike" kern="1200" cap="none" spc="-300" normalizeH="0" baseline="0" mc:Ignorable="hp" hp:hslEmbossed="0">
              <a:solidFill>
                <a:srgbClr val="404040"/>
              </a:solidFill>
              <a:latin typeface="맑은 고딕"/>
              <a:ea typeface="맑은 고딕"/>
            </a:endParaRPr>
          </a:p>
          <a:p>
            <a:pPr marL="444000" lvl="0" indent="-444000" algn="l">
              <a:lnSpc>
                <a:spcPct val="150000"/>
              </a:lnSpc>
              <a:buAutoNum type="arabicPeriod"/>
              <a:defRPr/>
            </a:pPr>
            <a:r>
              <a:rPr xmlns:mc="http://schemas.openxmlformats.org/markup-compatibility/2006" xmlns:hp="http://schemas.haansoft.com/office/presentation/8.0" kumimoji="0" lang="ko-KR" altLang="en-US" sz="2400" b="0" i="0" u="none" strike="noStrike" kern="1200" cap="none" spc="-300" normalizeH="0" baseline="0" mc:Ignorable="hp" hp:hslEmbossed="0">
                <a:solidFill>
                  <a:srgbClr val="404040"/>
                </a:solidFill>
                <a:latin typeface="맑은 고딕"/>
                <a:ea typeface="맑은 고딕"/>
              </a:rPr>
              <a:t>파이썬 주가 데이터 분석</a:t>
            </a:r>
            <a:endParaRPr xmlns:mc="http://schemas.openxmlformats.org/markup-compatibility/2006" xmlns:hp="http://schemas.haansoft.com/office/presentation/8.0" kumimoji="0" lang="ko-KR" altLang="en-US" sz="2400" b="0" i="0" u="none" strike="noStrike" kern="1200" cap="none" spc="-300" normalizeH="0" baseline="0" mc:Ignorable="hp" hp:hslEmbossed="0">
              <a:solidFill>
                <a:srgbClr val="404040"/>
              </a:solidFill>
              <a:latin typeface="맑은 고딕"/>
              <a:ea typeface="맑은 고딕"/>
            </a:endParaRPr>
          </a:p>
          <a:p>
            <a:pPr marL="901200" lvl="1" indent="-444000" algn="l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AutoNum type="arabicParenR"/>
              <a:defRPr/>
            </a:pPr>
            <a:r>
              <a:rPr xmlns:mc="http://schemas.openxmlformats.org/markup-compatibility/2006" xmlns:hp="http://schemas.haansoft.com/office/presentation/8.0" kumimoji="0" lang="ko-KR" altLang="en-US" sz="2400" b="0" i="0" u="none" strike="noStrike" kern="1200" cap="none" spc="-300" normalizeH="0" baseline="0" mc:Ignorable="hp" hp:hslEmbossed="0">
                <a:solidFill>
                  <a:srgbClr val="404040"/>
                </a:solidFill>
                <a:latin typeface="맑은 고딕"/>
                <a:ea typeface="맑은 고딕"/>
              </a:rPr>
              <a:t>개발 환경 구축</a:t>
            </a:r>
            <a:endParaRPr xmlns:mc="http://schemas.openxmlformats.org/markup-compatibility/2006" xmlns:hp="http://schemas.haansoft.com/office/presentation/8.0" kumimoji="0" lang="ko-KR" altLang="en-US" sz="2400" b="0" i="0" u="none" strike="noStrike" kern="1200" cap="none" spc="-300" normalizeH="0" baseline="0" mc:Ignorable="hp" hp:hslEmbossed="0">
              <a:solidFill>
                <a:srgbClr val="404040"/>
              </a:solidFill>
              <a:latin typeface="맑은 고딕"/>
              <a:ea typeface="맑은 고딕"/>
            </a:endParaRPr>
          </a:p>
          <a:p>
            <a:pPr marL="901200" lvl="1" indent="-444000" algn="l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AutoNum type="arabicParenR"/>
              <a:defRPr/>
            </a:pPr>
            <a:r>
              <a:rPr xmlns:mc="http://schemas.openxmlformats.org/markup-compatibility/2006" xmlns:hp="http://schemas.haansoft.com/office/presentation/8.0" kumimoji="0" lang="ko-KR" altLang="en-US" sz="2400" b="0" i="0" u="none" strike="noStrike" kern="1200" cap="none" spc="-300" normalizeH="0" baseline="0" mc:Ignorable="hp" hp:hslEmbossed="0">
                <a:solidFill>
                  <a:srgbClr val="404040"/>
                </a:solidFill>
                <a:latin typeface="맑은 고딕"/>
                <a:ea typeface="맑은 고딕"/>
              </a:rPr>
              <a:t>배당귀족주 리스트 다운로드</a:t>
            </a:r>
            <a:endParaRPr xmlns:mc="http://schemas.openxmlformats.org/markup-compatibility/2006" xmlns:hp="http://schemas.haansoft.com/office/presentation/8.0" kumimoji="0" lang="ko-KR" altLang="en-US" sz="2400" b="0" i="0" u="none" strike="noStrike" kern="1200" cap="none" spc="-300" normalizeH="0" baseline="0" mc:Ignorable="hp" hp:hslEmbossed="0">
              <a:solidFill>
                <a:srgbClr val="404040"/>
              </a:solidFill>
              <a:latin typeface="맑은 고딕"/>
              <a:ea typeface="맑은 고딕"/>
            </a:endParaRPr>
          </a:p>
          <a:p>
            <a:pPr marL="901200" lvl="1" indent="-444000" algn="l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AutoNum type="arabicParenR"/>
              <a:defRPr/>
            </a:pPr>
            <a:r>
              <a:rPr xmlns:mc="http://schemas.openxmlformats.org/markup-compatibility/2006" xmlns:hp="http://schemas.haansoft.com/office/presentation/8.0" kumimoji="0" lang="ko-KR" altLang="en-US" sz="2400" b="0" i="0" u="none" strike="noStrike" kern="1200" cap="none" spc="-300" normalizeH="0" baseline="0" mc:Ignorable="hp" hp:hslEmbossed="0">
                <a:solidFill>
                  <a:srgbClr val="404040"/>
                </a:solidFill>
                <a:latin typeface="맑은 고딕"/>
                <a:ea typeface="맑은 고딕"/>
              </a:rPr>
              <a:t>야후 파이낸스 모듈 설치</a:t>
            </a:r>
            <a:endParaRPr xmlns:mc="http://schemas.openxmlformats.org/markup-compatibility/2006" xmlns:hp="http://schemas.haansoft.com/office/presentation/8.0" kumimoji="0" lang="ko-KR" altLang="en-US" sz="2400" b="0" i="0" u="none" strike="noStrike" kern="1200" cap="none" spc="-300" normalizeH="0" baseline="0" mc:Ignorable="hp" hp:hslEmbossed="0">
              <a:solidFill>
                <a:srgbClr val="404040"/>
              </a:solidFill>
              <a:latin typeface="맑은 고딕"/>
              <a:ea typeface="맑은 고딕"/>
            </a:endParaRPr>
          </a:p>
          <a:p>
            <a:pPr marL="901200" lvl="1" indent="-444000" algn="l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AutoNum type="arabicParenR"/>
              <a:defRPr/>
            </a:pPr>
            <a:r>
              <a:rPr xmlns:mc="http://schemas.openxmlformats.org/markup-compatibility/2006" xmlns:hp="http://schemas.haansoft.com/office/presentation/8.0" kumimoji="0" lang="ko-KR" altLang="en-US" sz="2400" b="0" i="0" u="none" strike="noStrike" kern="1200" cap="none" spc="-300" normalizeH="0" baseline="0" mc:Ignorable="hp" hp:hslEmbossed="0">
                <a:solidFill>
                  <a:srgbClr val="404040"/>
                </a:solidFill>
                <a:latin typeface="맑은 고딕"/>
                <a:ea typeface="맑은 고딕"/>
              </a:rPr>
              <a:t>데이터 수집</a:t>
            </a:r>
            <a:endParaRPr xmlns:mc="http://schemas.openxmlformats.org/markup-compatibility/2006" xmlns:hp="http://schemas.haansoft.com/office/presentation/8.0" kumimoji="0" lang="ko-KR" altLang="en-US" sz="2400" b="0" i="0" u="none" strike="noStrike" kern="1200" cap="none" spc="-300" normalizeH="0" baseline="0" mc:Ignorable="hp" hp:hslEmbossed="0">
              <a:solidFill>
                <a:srgbClr val="404040"/>
              </a:solidFill>
              <a:latin typeface="맑은 고딕"/>
              <a:ea typeface="맑은 고딕"/>
            </a:endParaRPr>
          </a:p>
          <a:p>
            <a:pPr marL="901200" lvl="1" indent="-444000" algn="l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AutoNum type="arabicParenR"/>
              <a:defRPr/>
            </a:pPr>
            <a:r>
              <a:rPr xmlns:mc="http://schemas.openxmlformats.org/markup-compatibility/2006" xmlns:hp="http://schemas.haansoft.com/office/presentation/8.0" kumimoji="0" lang="ko-KR" altLang="en-US" sz="2400" b="0" i="0" u="none" strike="noStrike" kern="1200" cap="none" spc="-300" normalizeH="0" baseline="0" mc:Ignorable="hp" hp:hslEmbossed="0">
                <a:solidFill>
                  <a:srgbClr val="404040"/>
                </a:solidFill>
                <a:latin typeface="맑은 고딕"/>
                <a:ea typeface="맑은 고딕"/>
              </a:rPr>
              <a:t>데이터 처리</a:t>
            </a:r>
            <a:endParaRPr xmlns:mc="http://schemas.openxmlformats.org/markup-compatibility/2006" xmlns:hp="http://schemas.haansoft.com/office/presentation/8.0" kumimoji="0" lang="ko-KR" altLang="en-US" sz="2400" b="0" i="0" u="none" strike="noStrike" kern="1200" cap="none" spc="-300" normalizeH="0" baseline="0" mc:Ignorable="hp" hp:hslEmbossed="0">
              <a:solidFill>
                <a:srgbClr val="404040"/>
              </a:solidFill>
              <a:latin typeface="맑은 고딕"/>
              <a:ea typeface="맑은 고딕"/>
            </a:endParaRPr>
          </a:p>
          <a:p>
            <a:pPr marL="901200" lvl="1" indent="-444000" algn="l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AutoNum type="arabicParenR"/>
              <a:defRPr/>
            </a:pPr>
            <a:r>
              <a:rPr xmlns:mc="http://schemas.openxmlformats.org/markup-compatibility/2006" xmlns:hp="http://schemas.haansoft.com/office/presentation/8.0" kumimoji="0" lang="ko-KR" altLang="en-US" sz="2400" b="0" i="0" u="none" strike="noStrike" kern="1200" cap="none" spc="-300" normalizeH="0" baseline="0" mc:Ignorable="hp" hp:hslEmbossed="0">
                <a:solidFill>
                  <a:srgbClr val="404040"/>
                </a:solidFill>
                <a:latin typeface="맑은 고딕"/>
                <a:ea typeface="맑은 고딕"/>
              </a:rPr>
              <a:t>데이처 분석</a:t>
            </a:r>
            <a:endParaRPr xmlns:mc="http://schemas.openxmlformats.org/markup-compatibility/2006" xmlns:hp="http://schemas.haansoft.com/office/presentation/8.0" kumimoji="0" lang="ko-KR" altLang="en-US" sz="2400" b="0" i="0" u="none" strike="noStrike" kern="1200" cap="none" spc="-300" normalizeH="0" baseline="0" mc:Ignorable="hp" hp:hslEmbossed="0">
              <a:solidFill>
                <a:srgbClr val="404040"/>
              </a:solidFill>
              <a:latin typeface="맑은 고딕"/>
              <a:ea typeface="맑은 고딕"/>
            </a:endParaRPr>
          </a:p>
          <a:p>
            <a:pPr marL="444000" lvl="0" indent="-444000" algn="l">
              <a:lnSpc>
                <a:spcPct val="150000"/>
              </a:lnSpc>
              <a:buAutoNum type="arabicPeriod"/>
              <a:defRPr/>
            </a:pPr>
            <a:r>
              <a:rPr xmlns:mc="http://schemas.openxmlformats.org/markup-compatibility/2006" xmlns:hp="http://schemas.haansoft.com/office/presentation/8.0" kumimoji="0" lang="ko-KR" altLang="en-US" sz="2400" b="0" i="0" u="none" strike="noStrike" kern="1200" cap="none" spc="-300" normalizeH="0" baseline="0" mc:Ignorable="hp" hp:hslEmbossed="0">
                <a:solidFill>
                  <a:srgbClr val="404040"/>
                </a:solidFill>
                <a:latin typeface="맑은 고딕"/>
                <a:ea typeface="맑은 고딕"/>
              </a:rPr>
              <a:t>데이터 분석 실전 응용</a:t>
            </a:r>
            <a:endParaRPr xmlns:mc="http://schemas.openxmlformats.org/markup-compatibility/2006" xmlns:hp="http://schemas.haansoft.com/office/presentation/8.0" kumimoji="0" lang="ko-KR" altLang="en-US" sz="2400" b="0" i="0" u="none" strike="noStrike" kern="1200" cap="none" spc="-300" normalizeH="0" baseline="0" mc:Ignorable="hp" hp:hslEmbossed="0">
              <a:solidFill>
                <a:srgbClr val="404040"/>
              </a:solidFill>
              <a:latin typeface="맑은 고딕"/>
              <a:ea typeface="맑은 고딕"/>
            </a:endParaRPr>
          </a:p>
          <a:p>
            <a:pPr marL="444000" lvl="0" indent="-444000" algn="l">
              <a:lnSpc>
                <a:spcPct val="150000"/>
              </a:lnSpc>
              <a:buAutoNum type="arabicPeriod"/>
              <a:defRPr/>
            </a:pPr>
            <a:r>
              <a:rPr xmlns:mc="http://schemas.openxmlformats.org/markup-compatibility/2006" xmlns:hp="http://schemas.haansoft.com/office/presentation/8.0" kumimoji="0" lang="ko-KR" altLang="en-US" sz="2400" b="0" i="0" u="none" strike="noStrike" kern="1200" cap="none" spc="-300" normalizeH="0" baseline="0" mc:Ignorable="hp" hp:hslEmbossed="0">
                <a:solidFill>
                  <a:srgbClr val="404040"/>
                </a:solidFill>
                <a:latin typeface="맑은 고딕"/>
                <a:ea typeface="맑은 고딕"/>
              </a:rPr>
              <a:t>포트폴리오 운영 가이드</a:t>
            </a:r>
            <a:endParaRPr xmlns:mc="http://schemas.openxmlformats.org/markup-compatibility/2006" xmlns:hp="http://schemas.haansoft.com/office/presentation/8.0" kumimoji="0" lang="ko-KR" altLang="en-US" sz="2400" b="0" i="0" u="none" strike="noStrike" kern="1200" cap="none" spc="-300" normalizeH="0" baseline="0" mc:Ignorable="hp" hp:hslEmbossed="0">
              <a:solidFill>
                <a:srgbClr val="404040"/>
              </a:solidFill>
              <a:latin typeface="맑은 고딕"/>
              <a:ea typeface="맑은 고딕"/>
            </a:endParaRPr>
          </a:p>
          <a:p>
            <a:pPr marL="444000" lvl="0" indent="-444000" algn="l">
              <a:lnSpc>
                <a:spcPct val="150000"/>
              </a:lnSpc>
              <a:buAutoNum type="arabicPeriod"/>
              <a:defRPr/>
            </a:pPr>
            <a:endParaRPr xmlns:mc="http://schemas.openxmlformats.org/markup-compatibility/2006" xmlns:hp="http://schemas.haansoft.com/office/presentation/8.0" kumimoji="0" lang="ko-KR" altLang="en-US" sz="2400" b="0" i="0" u="none" strike="noStrike" kern="1200" cap="none" spc="-300" normalizeH="0" baseline="0" mc:Ignorable="hp" hp:hslEmbossed="0">
              <a:solidFill>
                <a:srgbClr val="404040"/>
              </a:solidFill>
              <a:latin typeface="맑은 고딕"/>
              <a:ea typeface="맑은 고딕"/>
            </a:endParaRPr>
          </a:p>
          <a:p>
            <a:pPr marL="0" lvl="0" indent="0" algn="l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2400" b="0" i="0" u="none" strike="noStrike" kern="1200" cap="none" spc="-300" normalizeH="0" baseline="0" mc:Ignorable="hp" hp:hslEmbossed="0">
              <a:solidFill>
                <a:srgbClr val="404040"/>
              </a:solidFill>
              <a:latin typeface="맑은 고딕"/>
              <a:ea typeface="맑은 고딕"/>
            </a:endParaRPr>
          </a:p>
        </p:txBody>
      </p:sp>
      <p:sp>
        <p:nvSpPr>
          <p:cNvPr id="10" name="TextBox 13"/>
          <p:cNvSpPr txBox="1"/>
          <p:nvPr/>
        </p:nvSpPr>
        <p:spPr>
          <a:xfrm>
            <a:off x="2362585" y="7698137"/>
            <a:ext cx="2869429" cy="453359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2400" b="0" i="0" u="none" strike="noStrike" kern="1200" cap="none" spc="-300" normalizeH="0" baseline="0" mc:Ignorable="hp" hp:hslEmbossed="0">
              <a:solidFill>
                <a:srgbClr val="404040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867033468"/>
      </p:ext>
    </p:extLst>
  </p:cSld>
  <p:clrMapOvr>
    <a:masterClrMapping/>
  </p:clrMapOvr>
</p:sld>
</file>

<file path=ppt/slides/slide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10800819"/>
          </a:xfrm>
          <a:prstGeom prst="rect">
            <a:avLst/>
          </a:prstGeom>
          <a:noFill/>
        </p:spPr>
        <p:txBody>
          <a:bodyPr wrap="square">
            <a:noAutofit/>
          </a:bodyPr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배당률 정보도 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dividends 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데이터프레임에 추가하겠습니다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rgbClr val="0000ff"/>
                </a:solidFill>
                <a:latin typeface="돋움"/>
                <a:ea typeface="돋움"/>
              </a:rPr>
              <a:t>dividends['div yield'] = div_yield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배당률도 차트로 그려 보겠습니다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rgbClr val="0000ff"/>
                </a:solidFill>
                <a:latin typeface="돋움"/>
                <a:ea typeface="돋움"/>
              </a:rPr>
              <a:t>dividends['div yield'].plot()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rgbClr val="0000ff"/>
                </a:solidFill>
                <a:latin typeface="돋움"/>
                <a:ea typeface="돋움"/>
              </a:rPr>
              <a:t>plt.show()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최종적으로 필요한 데이터는 역사적인 배당률의 고점과 저점을 확인하면 됩니다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min, max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 함수를 사용합니다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rgbClr val="0000ff"/>
                </a:solidFill>
                <a:latin typeface="돋움"/>
                <a:ea typeface="돋움"/>
              </a:rPr>
              <a:t>div_min = min(dividends['div yield'])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rgbClr val="0000ff"/>
                </a:solidFill>
                <a:latin typeface="돋움"/>
                <a:ea typeface="돋움"/>
              </a:rPr>
              <a:t>div_max = max(dividends['div yield'])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4666" y="1766714"/>
            <a:ext cx="6445250" cy="246203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28625" y="5734709"/>
            <a:ext cx="5879040" cy="357389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13644" y="10872744"/>
            <a:ext cx="5590419" cy="1164464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돋움"/>
                <a:ea typeface="돋움"/>
                <a:cs typeface="마루 부리 Beta"/>
              </a:rPr>
              <a:t>2.5</a:t>
            </a: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돋움"/>
                <a:ea typeface="돋움"/>
                <a:cs typeface="마루 부리 Beta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-30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데이터 처리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-30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34491507"/>
      </p:ext>
    </p:extLst>
  </p:cSld>
  <p:clrMapOvr>
    <a:masterClrMapping/>
  </p:clrMapOvr>
</p:sld>
</file>

<file path=ppt/slides/slide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10800819"/>
          </a:xfrm>
          <a:prstGeom prst="rect">
            <a:avLst/>
          </a:prstGeom>
          <a:noFill/>
        </p:spPr>
        <p:txBody>
          <a:bodyPr wrap="square">
            <a:noAutofit/>
          </a:bodyPr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그리고 현재 배당률을 확인합니다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stock_data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의 제일 마지막 열의 종가를 가져 오겠습니다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rgbClr val="0000ff"/>
                </a:solidFill>
                <a:latin typeface="돋움"/>
                <a:ea typeface="돋움"/>
              </a:rPr>
              <a:t>current_price = stock_data.iloc[-1]['Close']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그리고 제일 마지막 배당금 액수도 확인합니다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last_dividend = dividends.iloc[-1]['dividend']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이제 현재 배당률을 계산할 수 있습니다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rgbClr val="0000ff"/>
                </a:solidFill>
                <a:latin typeface="돋움"/>
                <a:ea typeface="돋움"/>
              </a:rPr>
              <a:t>current_div_yield = round(last_dividend*div_freq/current_price*100, 2)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최고값은 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5.61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 최저값은 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3.33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 현재 배당률은 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4.6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입니다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 대략 중간 정도에 있는 것 같은데 퍼센티지로 환산해서 매수 점수라고 이름지어 보겠습니다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rgbClr val="0000ff"/>
                </a:solidFill>
                <a:latin typeface="돋움"/>
                <a:ea typeface="돋움"/>
              </a:rPr>
              <a:t>def calculate_buy_score(cur_div, min_div, max_div):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rgbClr val="0000ff"/>
                </a:solidFill>
                <a:latin typeface="돋움"/>
                <a:ea typeface="돋움"/>
              </a:rPr>
              <a:t>    return round((cur_div - min_div) / (max_div - min_div) * 100)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함수를 만들어 보았습니다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 실행해 볼까요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?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rgbClr val="0000ff"/>
                </a:solidFill>
                <a:latin typeface="돋움"/>
                <a:ea typeface="돋움"/>
              </a:rPr>
              <a:t>buy_score = calculate_buy_score(current_div_yield, div_min, div_max)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rgbClr val="0000ff"/>
                </a:solidFill>
                <a:latin typeface="돋움"/>
                <a:ea typeface="돋움"/>
              </a:rPr>
              <a:t>print(f'buy score = {buy_score}')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06829" y="2025386"/>
            <a:ext cx="6096174" cy="153275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41909" y="4601918"/>
            <a:ext cx="5957224" cy="127366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28083" y="6840107"/>
            <a:ext cx="6000750" cy="110470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322853" y="10576058"/>
            <a:ext cx="6334003" cy="1284547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돋움"/>
                <a:ea typeface="돋움"/>
                <a:cs typeface="마루 부리 Beta"/>
              </a:rPr>
              <a:t>2.5</a:t>
            </a: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돋움"/>
                <a:ea typeface="돋움"/>
                <a:cs typeface="마루 부리 Beta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-30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데이터 처리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-30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50358891"/>
      </p:ext>
    </p:extLst>
  </p:cSld>
  <p:clrMapOvr>
    <a:masterClrMapping/>
  </p:clrMapOvr>
</p:sld>
</file>

<file path=ppt/slides/slide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10800819"/>
          </a:xfrm>
          <a:prstGeom prst="rect">
            <a:avLst/>
          </a:prstGeom>
          <a:noFill/>
        </p:spPr>
        <p:txBody>
          <a:bodyPr wrap="square">
            <a:noAutofit/>
          </a:bodyPr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매수 점수는 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57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점입니다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 따라서 매수 의견은 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‘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중립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’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이라고 결정해도 무난합니다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배당률 최고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 최저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 현재 값을 차트로 그려 보겠습니다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rgbClr val="0000ff"/>
                </a:solidFill>
                <a:latin typeface="돋움"/>
                <a:ea typeface="돋움"/>
              </a:rPr>
              <a:t>plt.plot(dividends['div yield'],  color='b', label = 'dividend history')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rgbClr val="0000ff"/>
                </a:solidFill>
                <a:latin typeface="돋움"/>
                <a:ea typeface="돋움"/>
              </a:rPr>
              <a:t>plt.axhline(y=div_min, color='y', linestyle='--', label='min div yield')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rgbClr val="0000ff"/>
                </a:solidFill>
                <a:latin typeface="돋움"/>
                <a:ea typeface="돋움"/>
              </a:rPr>
              <a:t>plt.axhline(y=div_max, color='r', linestyle='--', label='max div yield')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rgbClr val="0000ff"/>
                </a:solidFill>
                <a:latin typeface="돋움"/>
                <a:ea typeface="돋움"/>
              </a:rPr>
              <a:t>plt.axhline(y=current_div_yield, color='g', linestyle='--', label='current div yield')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rgbClr val="0000ff"/>
                </a:solidFill>
                <a:latin typeface="돋움"/>
                <a:ea typeface="돋움"/>
              </a:rPr>
              <a:t>plt.title(f'{TICKER} dividend analysis')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rgbClr val="0000ff"/>
                </a:solidFill>
                <a:latin typeface="돋움"/>
                <a:ea typeface="돋움"/>
              </a:rPr>
              <a:t>plt.xlabel('year')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rgbClr val="0000ff"/>
                </a:solidFill>
                <a:latin typeface="돋움"/>
                <a:ea typeface="돋움"/>
              </a:rPr>
              <a:t>plt.ylabel('dividend yield')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rgbClr val="0000ff"/>
                </a:solidFill>
                <a:latin typeface="돋움"/>
                <a:ea typeface="돋움"/>
              </a:rPr>
              <a:t>plt.legend()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rgbClr val="0000ff"/>
                </a:solidFill>
                <a:latin typeface="돋움"/>
                <a:ea typeface="돋움"/>
              </a:rPr>
              <a:t>plt.show()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이렇게 시각화를 하니까 매수할지 매도할지 아니면 관망할지 투자 결정하기가 훨씬 쉽습니다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91869" y="4927859"/>
            <a:ext cx="5083761" cy="3331116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돋움"/>
                <a:ea typeface="돋움"/>
                <a:cs typeface="마루 부리 Beta"/>
              </a:rPr>
              <a:t>2.6</a:t>
            </a: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돋움"/>
                <a:ea typeface="돋움"/>
                <a:cs typeface="마루 부리 Beta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-30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데이터 분석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-30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105383596"/>
      </p:ext>
    </p:extLst>
  </p:cSld>
  <p:clrMapOvr>
    <a:masterClrMapping/>
  </p:clrMapOvr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10800819"/>
          </a:xfrm>
          <a:prstGeom prst="rect">
            <a:avLst/>
          </a:prstGeom>
          <a:noFill/>
        </p:spPr>
        <p:txBody>
          <a:bodyPr wrap="square">
            <a:noAutofit/>
          </a:bodyPr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03.</a:t>
            </a: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-300" normalizeH="0" baseline="0" mc:Ignorable="hp" hp:hslEmbossed="0">
                <a:solidFill>
                  <a:schemeClr val="dk1"/>
                </a:solidFill>
                <a:latin typeface="맑은 고딕"/>
                <a:ea typeface="맑은 고딕"/>
              </a:rPr>
              <a:t>데이터 분석 실전 응용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-300" normalizeH="0" baseline="0" mc:Ignorable="hp" hp:hslEmbossed="0">
              <a:solidFill>
                <a:schemeClr val="dk1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358831143"/>
      </p:ext>
    </p:extLst>
  </p:cSld>
  <p:clrMapOvr>
    <a:masterClrMapping/>
  </p:clrMapOvr>
</p:sld>
</file>

<file path=ppt/slides/slide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10800819"/>
          </a:xfrm>
          <a:prstGeom prst="rect">
            <a:avLst/>
          </a:prstGeom>
          <a:noFill/>
        </p:spPr>
        <p:txBody>
          <a:bodyPr wrap="square">
            <a:noAutofit/>
          </a:bodyPr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03.</a:t>
            </a: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-300" normalizeH="0" baseline="0" mc:Ignorable="hp" hp:hslEmbossed="0">
                <a:solidFill>
                  <a:schemeClr val="dk1"/>
                </a:solidFill>
                <a:latin typeface="맑은 고딕"/>
                <a:ea typeface="맑은 고딕"/>
              </a:rPr>
              <a:t>데이터 분석 실전 응용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-300" normalizeH="0" baseline="0" mc:Ignorable="hp" hp:hslEmbossed="0">
              <a:solidFill>
                <a:schemeClr val="dk1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893804584"/>
      </p:ext>
    </p:extLst>
  </p:cSld>
  <p:clrMapOvr>
    <a:masterClrMapping/>
  </p:clrMapOvr>
</p:sld>
</file>

<file path=ppt/slides/slide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10800819"/>
          </a:xfrm>
          <a:prstGeom prst="rect">
            <a:avLst/>
          </a:prstGeom>
          <a:noFill/>
        </p:spPr>
        <p:txBody>
          <a:bodyPr wrap="square">
            <a:noAutofit/>
          </a:bodyPr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03.</a:t>
            </a: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-300" normalizeH="0" baseline="0" mc:Ignorable="hp" hp:hslEmbossed="0">
                <a:solidFill>
                  <a:schemeClr val="dk1"/>
                </a:solidFill>
                <a:latin typeface="맑은 고딕"/>
                <a:ea typeface="맑은 고딕"/>
              </a:rPr>
              <a:t>데이터 분석 실전 응용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-300" normalizeH="0" baseline="0" mc:Ignorable="hp" hp:hslEmbossed="0">
              <a:solidFill>
                <a:schemeClr val="dk1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476746349"/>
      </p:ext>
    </p:extLst>
  </p:cSld>
  <p:clrMapOvr>
    <a:masterClrMapping/>
  </p:clrMapOvr>
</p:sld>
</file>

<file path=ppt/slides/slide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10800819"/>
          </a:xfrm>
          <a:prstGeom prst="rect">
            <a:avLst/>
          </a:prstGeom>
          <a:noFill/>
        </p:spPr>
        <p:txBody>
          <a:bodyPr wrap="square">
            <a:noAutofit/>
          </a:bodyPr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03.</a:t>
            </a: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-300" normalizeH="0" baseline="0" mc:Ignorable="hp" hp:hslEmbossed="0">
                <a:solidFill>
                  <a:schemeClr val="dk1"/>
                </a:solidFill>
                <a:latin typeface="맑은 고딕"/>
                <a:ea typeface="맑은 고딕"/>
              </a:rPr>
              <a:t>데이터 분석 실전 응용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-300" normalizeH="0" baseline="0" mc:Ignorable="hp" hp:hslEmbossed="0">
              <a:solidFill>
                <a:schemeClr val="dk1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807846103"/>
      </p:ext>
    </p:extLst>
  </p:cSld>
  <p:clrMapOvr>
    <a:masterClrMapping/>
  </p:clrMapOvr>
</p:sld>
</file>

<file path=ppt/slides/slide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10800819"/>
          </a:xfrm>
          <a:prstGeom prst="rect">
            <a:avLst/>
          </a:prstGeom>
          <a:noFill/>
        </p:spPr>
        <p:txBody>
          <a:bodyPr wrap="square">
            <a:noAutofit/>
          </a:bodyPr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03.</a:t>
            </a: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-300" normalizeH="0" baseline="0" mc:Ignorable="hp" hp:hslEmbossed="0">
                <a:solidFill>
                  <a:schemeClr val="dk1"/>
                </a:solidFill>
                <a:latin typeface="맑은 고딕"/>
                <a:ea typeface="맑은 고딕"/>
              </a:rPr>
              <a:t>데이터 분석 실전 응용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-300" normalizeH="0" baseline="0" mc:Ignorable="hp" hp:hslEmbossed="0">
              <a:solidFill>
                <a:schemeClr val="dk1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012245367"/>
      </p:ext>
    </p:extLst>
  </p:cSld>
  <p:clrMapOvr>
    <a:masterClrMapping/>
  </p:clrMapOvr>
</p:sld>
</file>

<file path=ppt/slides/slide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10800819"/>
          </a:xfrm>
          <a:prstGeom prst="rect">
            <a:avLst/>
          </a:prstGeom>
          <a:noFill/>
        </p:spPr>
        <p:txBody>
          <a:bodyPr wrap="square">
            <a:noAutofit/>
          </a:bodyPr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04.</a:t>
            </a: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-300" normalizeH="0" baseline="0" mc:Ignorable="hp" hp:hslEmbossed="0">
                <a:solidFill>
                  <a:schemeClr val="dk1"/>
                </a:solidFill>
                <a:latin typeface="맑은 고딕"/>
                <a:ea typeface="맑은 고딕"/>
              </a:rPr>
              <a:t>포트폴리오 운영 가이드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-300" normalizeH="0" baseline="0" mc:Ignorable="hp" hp:hslEmbossed="0">
              <a:solidFill>
                <a:schemeClr val="dk1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652743059"/>
      </p:ext>
    </p:extLst>
  </p:cSld>
  <p:clrMapOvr>
    <a:masterClrMapping/>
  </p:clrMapOvr>
</p:sld>
</file>

<file path=ppt/slides/slide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3"/>
          <p:cNvSpPr txBox="1"/>
          <p:nvPr/>
        </p:nvSpPr>
        <p:spPr>
          <a:xfrm>
            <a:off x="234507" y="1107100"/>
            <a:ext cx="6388985" cy="639352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rgbClr val="404040"/>
                </a:solidFill>
                <a:latin typeface="돋움체"/>
                <a:ea typeface="돋움체"/>
              </a:rPr>
              <a:t>이 자료는 대한민국 저작권법의 보호를 받습니다. 작성된 모든 내용의 권리는 작성자에게 있으며, 작성자의 동의 없는 사용이 금지됩니다.</a:t>
            </a:r>
            <a:endPara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체"/>
              <a:ea typeface="돋움체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체"/>
              <a:ea typeface="돋움체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rgbClr val="404040"/>
                </a:solidFill>
                <a:latin typeface="돋움체"/>
                <a:ea typeface="돋움체"/>
              </a:rPr>
              <a:t>본 자료의 일부 혹은 전체 내용을 무단으로 복제/배포하거나 2차적 저작물로 재편집하는 경우, 5년 이하의 징역 또는 5천만원 이하의 벌금과 민사상 손해배상을 청구합니다.</a:t>
            </a:r>
            <a:endPara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체"/>
              <a:ea typeface="돋움체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체"/>
              <a:ea typeface="돋움체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rgbClr val="404040"/>
                </a:solidFill>
                <a:latin typeface="돋움체"/>
                <a:ea typeface="돋움체"/>
              </a:rPr>
              <a:t>※ 저작권법 제 30조(사적이용을 위한 복제)</a:t>
            </a:r>
            <a:endPara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체"/>
              <a:ea typeface="돋움체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rgbClr val="404040"/>
                </a:solidFill>
                <a:latin typeface="돋움체"/>
                <a:ea typeface="돋움체"/>
              </a:rPr>
              <a:t>공표된 저작물을 영리를 목적으로 하지 아니하고, 개인적으로 이용하거나 가정 및 이에 준하는 한정된 범위 안에서 이용하는 경우에는 그 이용자는 이를 복제할 수 있다. 다만, 공중의 사용에 제공하기 위하여 설치된 복사기기에 의한 복제는 그러지 아니하다.</a:t>
            </a:r>
            <a:endPara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체"/>
              <a:ea typeface="돋움체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체"/>
              <a:ea typeface="돋움체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rgbClr val="404040"/>
                </a:solidFill>
                <a:latin typeface="돋움체"/>
                <a:ea typeface="돋움체"/>
              </a:rPr>
              <a:t>※ 저작권법 제 136조(벌칙)의 ① 다음 각 호의 어느 하나에 해당하는 자는 5년 이하의 징역 또는 5천만원 이하의 벌금에 처하거나 이를 병과할 수 있다.</a:t>
            </a:r>
            <a:endPara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체"/>
              <a:ea typeface="돋움체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체"/>
              <a:ea typeface="돋움체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rgbClr val="404040"/>
                </a:solidFill>
                <a:latin typeface="돋움체"/>
                <a:ea typeface="돋움체"/>
              </a:rPr>
              <a:t>지적재산권 및 이 법에 따라 보호되는 재산적 권리(제93조에 따른 권리는 제외한다)를 복제, 공연, 공중송신, 전시, 배포, 대여, 2차적 저작물 작성의 방법으로 침해한 자</a:t>
            </a:r>
            <a:endPara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체"/>
              <a:ea typeface="돋움체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체"/>
              <a:ea typeface="돋움체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rgbClr val="404040"/>
                </a:solidFill>
                <a:latin typeface="돋움체"/>
                <a:ea typeface="돋움체"/>
              </a:rPr>
              <a:t>※ 민법 제750조(불법행위의 내용)</a:t>
            </a:r>
            <a:endPara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체"/>
              <a:ea typeface="돋움체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rgbClr val="404040"/>
                </a:solidFill>
                <a:latin typeface="돋움체"/>
                <a:ea typeface="돋움체"/>
              </a:rPr>
              <a:t>고의 또는 과실로 인한 위법행위로 타인에게 손해를 가한 자는 그 손해를 배상할 책임이 있다.</a:t>
            </a:r>
            <a:endPara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체"/>
              <a:ea typeface="돋움체"/>
            </a:endParaRPr>
          </a:p>
        </p:txBody>
      </p:sp>
    </p:spTree>
    <p:extLst>
      <p:ext uri="{BB962C8B-B14F-4D97-AF65-F5344CB8AC3E}">
        <p14:creationId xmlns:p14="http://schemas.microsoft.com/office/powerpoint/2010/main" val="1651900045"/>
      </p:ext>
    </p:extLst>
  </p:cSld>
  <p:clrMapOvr>
    <a:masterClrMapping/>
  </p:clrMapOvr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p>
            <a:pPr marL="0" lvl="0" indent="0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1.</a:t>
            </a: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배당 가치 투자 전략</a:t>
            </a:r>
            <a:endPara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</p:txBody>
      </p:sp>
      <p:sp>
        <p:nvSpPr>
          <p:cNvPr id="17" name="TextBox 13"/>
          <p:cNvSpPr txBox="1"/>
          <p:nvPr/>
        </p:nvSpPr>
        <p:spPr>
          <a:xfrm>
            <a:off x="234506" y="1107093"/>
            <a:ext cx="6388985" cy="11340176"/>
          </a:xfrm>
          <a:prstGeom prst="rect">
            <a:avLst/>
          </a:prstGeom>
          <a:noFill/>
        </p:spPr>
        <p:txBody>
          <a:bodyPr wrap="square">
            <a:noAutofit/>
          </a:bodyPr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“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좋은 회사의 주식을 싸게 사서 비싸게 팔아라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~”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누구나 아는 주식 투자의 기본 원리입니다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 그러나 실전에서는 대부분 실패합니다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 왜 그럴까요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?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 </a:t>
            </a:r>
            <a:endPara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첫째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 좋은 회사를 고르기가 어렵기 때문입니다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 더군다나 직장인이 퇴근 후에 매크로를 공부하고 유망한 산업에서 미래에 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1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등할 기업을 찾기란 짚더미에서 바늘 찾기입니다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둘째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 싼 가격이 얼마이고 비싼 가격이 얼마인지 모르기 때문입니다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 설사 유망한 기업을 찾았다고 해도 현재 가격이 싼 가격인지 비싼 가격인지 평가할 방법도 없습니다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하지만 실망하지 마세요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 우리같은 평범한 직장인도 좋은 회사를 싸게 사서 비싸게 팔 수 있는 방법이 있습니다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바로 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“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배당 가치 투자법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”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입니다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주식 시장의 원조라고 할 수 있는 미국에서는 이미 배당 가치 투자가 지수 투자보다 수익률이 높다는 것은 이미 증명되었습니다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파란 선은 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Dividend Aristocrats,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 한국말로 번역하면 배당 귀족주이고 빨간 선은 미국의 대표 지수인 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S&amp;P 500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 수익률입니다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09465" y="7733337"/>
            <a:ext cx="6439068" cy="425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573297"/>
      </p:ext>
    </p:extLst>
  </p:cSld>
  <p:clrMapOvr>
    <a:masterClrMapping/>
  </p:clrMapOvr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13"/>
          <p:cNvSpPr txBox="1"/>
          <p:nvPr/>
        </p:nvSpPr>
        <p:spPr>
          <a:xfrm>
            <a:off x="234506" y="1107098"/>
            <a:ext cx="6388985" cy="10787722"/>
          </a:xfrm>
          <a:prstGeom prst="rect">
            <a:avLst/>
          </a:prstGeom>
          <a:noFill/>
        </p:spPr>
        <p:txBody>
          <a:bodyPr wrap="square">
            <a:noAutofit/>
          </a:bodyPr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배당귀족주란 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25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년 이상 배당을 인상한 기업들이죠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과거 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10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년 기준으로 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S&amp;P 500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 연평균 복리 수익률은 약 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13%,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 배당귀족주는 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14%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입니다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원금 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1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억원을 투자해서 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10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년 동안 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14%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 복리 수익을 올리면 최종 평가금액이 얼마인가요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?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3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억 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7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천만원입니다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만일 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5%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 예금 상품에 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10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년간 묻어 두면 얼마가 될까요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?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1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억 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6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천입니다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42610" y="3274738"/>
            <a:ext cx="5693377" cy="3343823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12128" y="7816572"/>
            <a:ext cx="6168072" cy="3759751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돋움"/>
                <a:ea typeface="돋움"/>
                <a:cs typeface="마루 부리 Beta"/>
              </a:rPr>
              <a:t>1.</a:t>
            </a: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돋움"/>
                <a:ea typeface="돋움"/>
                <a:cs typeface="마루 부리 Beta"/>
              </a:rPr>
              <a:t> 배당 가치 투자 전략</a:t>
            </a:r>
            <a:endPara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<a:solidFill>
                <a:srgbClr val="000000"/>
              </a:solidFill>
              <a:latin typeface="돋움"/>
              <a:ea typeface="돋움"/>
              <a:cs typeface="마루 부리 Beta"/>
            </a:endParaRPr>
          </a:p>
        </p:txBody>
      </p:sp>
    </p:spTree>
    <p:extLst>
      <p:ext uri="{BB962C8B-B14F-4D97-AF65-F5344CB8AC3E}">
        <p14:creationId xmlns:p14="http://schemas.microsoft.com/office/powerpoint/2010/main" val="2399042353"/>
      </p:ext>
    </p:extLst>
  </p:cSld>
  <p:clrMapOvr>
    <a:masterClrMapping/>
  </p:clrMapOvr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p>
            <a:pPr marL="0" lvl="0" indent="0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1.</a:t>
            </a: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b="1" i="0" u="none" strike="noStrike" kern="1200" cap="none" spc="0" normalizeH="0" baseline="0" mc:Ignorable="hp" hp:hslEmbossed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배당 가치 투자 전략</a:t>
            </a:r>
            <a:endParaRPr xmlns:mc="http://schemas.openxmlformats.org/markup-compatibility/2006" xmlns:hp="http://schemas.haansoft.com/office/presentation/8.0" kumimoji="0" lang="ko-KR" altLang="en-US" b="1" i="0" u="none" strike="noStrike" kern="1200" cap="none" spc="0" normalizeH="0" baseline="0" mc:Ignorable="hp" hp:hslEmbossed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</p:txBody>
      </p:sp>
      <p:sp>
        <p:nvSpPr>
          <p:cNvPr id="3" name="TextBox 13"/>
          <p:cNvSpPr txBox="1"/>
          <p:nvPr/>
        </p:nvSpPr>
        <p:spPr>
          <a:xfrm>
            <a:off x="234506" y="1107098"/>
            <a:ext cx="6388985" cy="367372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</p:txBody>
      </p:sp>
      <p:sp>
        <p:nvSpPr>
          <p:cNvPr id="4" name="TextBox 13"/>
          <p:cNvSpPr txBox="1"/>
          <p:nvPr/>
        </p:nvSpPr>
        <p:spPr>
          <a:xfrm>
            <a:off x="234506" y="1107097"/>
            <a:ext cx="6388985" cy="9139897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물론 과거 수익률이 미래 수익률을 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100%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 보장하지는 않습니다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 그렇게 될 확률이 높다는 겁니다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여기서 핵심은 이런 겁니다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“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배당은 투자 수익과 밀접한 상관관계가 있다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”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이제 배당 가치 투자 전략에 대해서 설명해 보겠습니다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첫째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 좋은 회사를 선정합니다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 전문 용어로 블루칩 주식이라고 합니다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171360" lvl="0" indent="-17136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171360" lvl="0" indent="-17136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rgbClr val="9c3b00"/>
                </a:solidFill>
                <a:latin typeface="돋움"/>
                <a:ea typeface="돋움"/>
              </a:rPr>
              <a:t>배당금 인상 – 지난 12년간 최소 5배 증가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9c3b00"/>
              </a:solidFill>
              <a:latin typeface="돋움"/>
              <a:ea typeface="돋움"/>
            </a:endParaRPr>
          </a:p>
          <a:p>
            <a:pPr marL="171360" lvl="0" indent="-17136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rgbClr val="9c3b00"/>
                </a:solidFill>
                <a:latin typeface="돋움"/>
                <a:ea typeface="돋움"/>
              </a:rPr>
              <a:t>S&amp;P 품질 순위 – "A" 등급 이상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9c3b00"/>
              </a:solidFill>
              <a:latin typeface="돋움"/>
              <a:ea typeface="돋움"/>
            </a:endParaRPr>
          </a:p>
          <a:p>
            <a:pPr marL="171360" lvl="0" indent="-17136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rgbClr val="9c3b00"/>
                </a:solidFill>
                <a:latin typeface="돋움"/>
                <a:ea typeface="돋움"/>
              </a:rPr>
              <a:t>유동성 – 최소 500만 주 발행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9c3b00"/>
              </a:solidFill>
              <a:latin typeface="돋움"/>
              <a:ea typeface="돋움"/>
            </a:endParaRPr>
          </a:p>
          <a:p>
            <a:pPr marL="171360" lvl="0" indent="-17136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rgbClr val="9c3b00"/>
                </a:solidFill>
                <a:latin typeface="돋움"/>
                <a:ea typeface="돋움"/>
              </a:rPr>
              <a:t>유동성 – 최소 80개 기관 투자자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9c3b00"/>
              </a:solidFill>
              <a:latin typeface="돋움"/>
              <a:ea typeface="돋움"/>
            </a:endParaRPr>
          </a:p>
          <a:p>
            <a:pPr marL="171360" lvl="0" indent="-17136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rgbClr val="9c3b00"/>
                </a:solidFill>
                <a:latin typeface="돋움"/>
                <a:ea typeface="돋움"/>
              </a:rPr>
              <a:t>연속 배당 - 최소 25년 연속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9c3b00"/>
              </a:solidFill>
              <a:latin typeface="돋움"/>
              <a:ea typeface="돋움"/>
            </a:endParaRPr>
          </a:p>
          <a:p>
            <a:pPr marL="171360" lvl="0" indent="-17136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rgbClr val="9c3b00"/>
                </a:solidFill>
                <a:latin typeface="돋움"/>
                <a:ea typeface="돋움"/>
              </a:rPr>
              <a:t>수입 – 지난 12년 중 7년 동안 개선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171360" lvl="0" indent="-17136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둘째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 배당수익률을 기준으로 매수 시점과 매매 시점을 찾는다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171360" lvl="0" indent="-17136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rgbClr val="9c3b00"/>
                </a:solidFill>
                <a:latin typeface="돋움"/>
                <a:ea typeface="돋움"/>
              </a:rPr>
              <a:t>배당수익률이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rgbClr val="9c3b00"/>
                </a:solidFill>
                <a:latin typeface="돋움"/>
                <a:ea typeface="돋움"/>
              </a:rPr>
              <a:t> 역사적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rgbClr val="9c3b00"/>
                </a:solidFill>
                <a:latin typeface="돋움"/>
                <a:ea typeface="돋움"/>
              </a:rPr>
              <a:t> 고점(주가 저점)일 때 매수한다.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9c3b00"/>
              </a:solidFill>
              <a:latin typeface="돋움"/>
              <a:ea typeface="돋움"/>
            </a:endParaRPr>
          </a:p>
          <a:p>
            <a:pPr marL="171360" lvl="0" indent="-17136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rgbClr val="9c3b00"/>
                </a:solidFill>
                <a:latin typeface="돋움"/>
                <a:ea typeface="돋움"/>
              </a:rPr>
              <a:t>배당수익률이 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rgbClr val="9c3b00"/>
                </a:solidFill>
                <a:latin typeface="돋움"/>
                <a:ea typeface="돋움"/>
              </a:rPr>
              <a:t>역사적 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rgbClr val="9c3b00"/>
                </a:solidFill>
                <a:latin typeface="돋움"/>
                <a:ea typeface="돋움"/>
              </a:rPr>
              <a:t>저점(주가 고점)일 때 매도한다.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배당수익률은 어떻게 계산하나요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?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171360" lvl="0" indent="-171360" algn="just">
              <a:lnSpc>
                <a:spcPct val="150000"/>
              </a:lnSpc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rgbClr val="9c3b00"/>
                </a:solidFill>
                <a:latin typeface="돋움"/>
                <a:ea typeface="돋움"/>
              </a:rPr>
              <a:t>배당수익률 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rgbClr val="9c3b00"/>
                </a:solidFill>
                <a:latin typeface="돋움"/>
                <a:ea typeface="돋움"/>
              </a:rPr>
              <a:t>=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rgbClr val="9c3b00"/>
                </a:solidFill>
                <a:latin typeface="돋움"/>
                <a:ea typeface="돋움"/>
              </a:rPr>
              <a:t> 배당금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rgbClr val="9c3b00"/>
                </a:solidFill>
                <a:latin typeface="돋움"/>
                <a:ea typeface="돋움"/>
              </a:rPr>
              <a:t>/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rgbClr val="9c3b00"/>
                </a:solidFill>
                <a:latin typeface="돋움"/>
                <a:ea typeface="돋움"/>
              </a:rPr>
              <a:t>주가</a:t>
            </a:r>
            <a:endPara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<a:solidFill>
                <a:srgbClr val="9c3b0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따라서 배당수익률이 높으면 주가가 싼 거고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 배당수익률이 낮으면 주가가 높은 상태입니다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</p:txBody>
      </p:sp>
    </p:spTree>
    <p:extLst>
      <p:ext uri="{BB962C8B-B14F-4D97-AF65-F5344CB8AC3E}">
        <p14:creationId xmlns:p14="http://schemas.microsoft.com/office/powerpoint/2010/main" val="3306669207"/>
      </p:ext>
    </p:extLst>
  </p:cSld>
  <p:clrMapOvr>
    <a:masterClrMapping/>
  </p:clrMapOvr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2.</a:t>
            </a: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-300" normalizeH="0" baseline="0" mc:Ignorable="hp" hp:hslEmbossed="0">
                <a:solidFill>
                  <a:schemeClr val="dk1"/>
                </a:solidFill>
                <a:latin typeface="맑은 고딕"/>
                <a:ea typeface="맑은 고딕"/>
              </a:rPr>
              <a:t>파이썬 주가 데이터 분석 개요</a:t>
            </a:r>
            <a:endParaRPr xmlns:mc="http://schemas.openxmlformats.org/markup-compatibility/2006" xmlns:hp="http://schemas.haansoft.com/office/presentation/8.0" kumimoji="0" lang="ko-KR" altLang="en-US" b="0" i="0" u="none" strike="noStrike" kern="1200" cap="none" spc="-300" normalizeH="0" baseline="0" mc:Ignorable="hp" hp:hslEmbossed="0">
              <a:solidFill>
                <a:schemeClr val="dk1"/>
              </a:solidFill>
              <a:latin typeface="맑은 고딕"/>
              <a:ea typeface="맑은 고딕"/>
            </a:endParaRPr>
          </a:p>
        </p:txBody>
      </p:sp>
      <p:sp>
        <p:nvSpPr>
          <p:cNvPr id="17" name="TextBox 13"/>
          <p:cNvSpPr txBox="1"/>
          <p:nvPr/>
        </p:nvSpPr>
        <p:spPr>
          <a:xfrm>
            <a:off x="234507" y="1107098"/>
            <a:ext cx="6388985" cy="10800819"/>
          </a:xfrm>
          <a:prstGeom prst="rect">
            <a:avLst/>
          </a:prstGeom>
          <a:noFill/>
        </p:spPr>
        <p:txBody>
          <a:bodyPr wrap="square">
            <a:noAutofit/>
          </a:bodyPr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배당 가치 투자 전략이 좋은 건 알겠는데 실제로 어떻게 적용할 수 있을까요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?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“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구슬이 서말이라도 꿰어야 보배다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!”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아무리 좋은 전략이라도 써 먹을 수 없다면 말짱 도루묵입니다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하지만 걱정하지 마세요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파이썬 데이터 분석으로 배당 가치 투자 전략을 만들면 됩니다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전체적인 순서는 아래와 같습니다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첫째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좋은 회사를 선정한다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222000" lvl="0" indent="-222000" algn="just">
              <a:lnSpc>
                <a:spcPct val="150000"/>
              </a:lnSpc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미국 배당 귀족주 리스트를 무료로 받아 온다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9c3b00"/>
              </a:solidFill>
              <a:latin typeface="돋움"/>
              <a:ea typeface="돋움"/>
              <a:cs typeface="+mn-cs"/>
            </a:endParaRPr>
          </a:p>
          <a:p>
            <a:pPr marL="0" lvl="0" indent="0" algn="just">
              <a:lnSpc>
                <a:spcPct val="150000"/>
              </a:lnSpc>
              <a:buFont typeface="Arial"/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둘쨰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배당수익률을 기준으로 매수 시점과 매매 시점을 찾는다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222000" lvl="0" indent="-222000" algn="just">
              <a:lnSpc>
                <a:spcPct val="150000"/>
              </a:lnSpc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야후 파이낸스 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API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를 이용해서 주식 데이터를 불러 온다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9c3b00"/>
              </a:solidFill>
              <a:latin typeface="돋움"/>
              <a:ea typeface="돋움"/>
              <a:cs typeface="+mn-cs"/>
            </a:endParaRPr>
          </a:p>
          <a:p>
            <a:pPr marL="222000" lvl="0" indent="-222000" algn="just">
              <a:lnSpc>
                <a:spcPct val="150000"/>
              </a:lnSpc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과거 배당 이력을 계산하고 역사적 고점과 저점을 찾는다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9c3b00"/>
              </a:solidFill>
              <a:latin typeface="돋움"/>
              <a:ea typeface="돋움"/>
              <a:cs typeface="+mn-cs"/>
            </a:endParaRPr>
          </a:p>
          <a:p>
            <a:pPr marL="222000" lvl="0" indent="-222000" algn="just">
              <a:lnSpc>
                <a:spcPct val="150000"/>
              </a:lnSpc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현재 배당률을 기준으로 매수 점수를 산출한다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9c3b00"/>
              </a:solidFill>
              <a:latin typeface="돋움"/>
              <a:ea typeface="돋움"/>
              <a:cs typeface="+mn-cs"/>
            </a:endParaRPr>
          </a:p>
          <a:p>
            <a:pPr marL="222000" lvl="0" indent="-222000" algn="just">
              <a:lnSpc>
                <a:spcPct val="150000"/>
              </a:lnSpc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데이터를 시각화한다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9c3b00"/>
              </a:solidFill>
              <a:latin typeface="돋움"/>
              <a:ea typeface="돋움"/>
              <a:cs typeface="+mn-cs"/>
            </a:endParaRPr>
          </a:p>
          <a:p>
            <a:pPr marL="222000" lvl="0" indent="-222000" algn="just">
              <a:lnSpc>
                <a:spcPct val="150000"/>
              </a:lnSpc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매수 점수를 기준으로 투자 의견을 결정한다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9c3b00"/>
              </a:solidFill>
              <a:latin typeface="돋움"/>
              <a:ea typeface="돋움"/>
              <a:cs typeface="+mn-cs"/>
            </a:endParaRPr>
          </a:p>
          <a:p>
            <a:pPr marL="222000" lvl="0" indent="-222000" algn="just">
              <a:lnSpc>
                <a:spcPct val="150000"/>
              </a:lnSpc>
              <a:buFont typeface="Arial"/>
              <a:buChar char="•"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222000" lvl="0" indent="-222000" algn="just">
              <a:lnSpc>
                <a:spcPct val="150000"/>
              </a:lnSpc>
              <a:buFont typeface="Arial"/>
              <a:buChar char="•"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>
              <a:lnSpc>
                <a:spcPct val="150000"/>
              </a:lnSpc>
              <a:buFont typeface="Arial"/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88498726"/>
      </p:ext>
    </p:extLst>
  </p:cSld>
  <p:clrMapOvr>
    <a:masterClrMapping/>
  </p:clrMapOvr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10800819"/>
          </a:xfrm>
          <a:prstGeom prst="rect">
            <a:avLst/>
          </a:prstGeom>
          <a:noFill/>
        </p:spPr>
        <p:txBody>
          <a:bodyPr wrap="square">
            <a:noAutofit/>
          </a:bodyPr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먼저 윈도우 기반 개발 환경을 설정하겠습니다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 </a:t>
            </a:r>
            <a:endPara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파이썬 데이터 분석에는 쥬피터 노트북이 사용됩니다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 반응형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 UI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에 그림 그리기도 쉬워서 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‘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데이터 분석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 시각화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’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에 좋습니다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먼저 아나콘다를 다운로드합니다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rgbClr val="404040"/>
                </a:solidFill>
                <a:latin typeface="돋움"/>
                <a:ea typeface="돋움"/>
                <a:hlinkClick r:id="rId2"/>
              </a:rPr>
              <a:t>https://www.anaconda.com/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rgbClr val="404040"/>
                </a:solidFill>
                <a:latin typeface="돋움"/>
                <a:ea typeface="돋움"/>
              </a:rPr>
              <a:t>Setup 파일을 실행하고 옵션이 나오면 "Register Anaconda3 ~"만 체크합니다.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2.1</a:t>
            </a: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개발 환경 구축</a:t>
            </a:r>
            <a:endPara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44939" y="3644375"/>
            <a:ext cx="6152058" cy="335384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68299" y="7640806"/>
            <a:ext cx="6107244" cy="388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657400"/>
      </p:ext>
    </p:extLst>
  </p:cSld>
  <p:clrMapOvr>
    <a:masterClrMapping/>
  </p:clrMapOvr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10800819"/>
          </a:xfrm>
          <a:prstGeom prst="rect">
            <a:avLst/>
          </a:prstGeom>
          <a:noFill/>
        </p:spPr>
        <p:txBody>
          <a:bodyPr wrap="square">
            <a:noAutofit/>
          </a:bodyPr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설치가 끝나면 윈도우 시작 메뉴에 주피터 노트북이 있습니다.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주피터 노트북을 실행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합니다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우측 상단에 있는 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New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Folder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를 클릭합니다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67322" y="1707187"/>
            <a:ext cx="5923355" cy="289752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44501" y="5366890"/>
            <a:ext cx="5937249" cy="337016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81000" y="9335284"/>
            <a:ext cx="6052146" cy="2576531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돋움"/>
                <a:ea typeface="돋움"/>
                <a:cs typeface="마루 부리 Beta"/>
              </a:rPr>
              <a:t>2.1</a:t>
            </a: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돋움"/>
                <a:ea typeface="돋움"/>
                <a:cs typeface="마루 부리 Beta"/>
              </a:rPr>
              <a:t> 개발 환경 구축</a:t>
            </a:r>
            <a:endPara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<a:solidFill>
                <a:srgbClr val="000000"/>
              </a:solidFill>
              <a:latin typeface="돋움"/>
              <a:ea typeface="돋움"/>
              <a:cs typeface="마루 부리 Beta"/>
            </a:endParaRPr>
          </a:p>
        </p:txBody>
      </p:sp>
    </p:spTree>
    <p:extLst>
      <p:ext uri="{BB962C8B-B14F-4D97-AF65-F5344CB8AC3E}">
        <p14:creationId xmlns:p14="http://schemas.microsoft.com/office/powerpoint/2010/main" val="1327536403"/>
      </p:ext>
    </p:extLst>
  </p:cSld>
  <p:clrMapOvr>
    <a:masterClrMapping/>
  </p:clrMapOvr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10800819"/>
          </a:xfrm>
          <a:prstGeom prst="rect">
            <a:avLst/>
          </a:prstGeom>
          <a:noFill/>
        </p:spPr>
        <p:txBody>
          <a:bodyPr wrap="square">
            <a:noAutofit/>
          </a:bodyPr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그럼 "Untitled Folder"가 생기는데요, 체크합니다.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좌측 상단에 있는 Rename 메뉴를 클릭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하고 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‘Workspace’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로 변경합니다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Workspace 폴더를 클릭해서 들어갑니다.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53713" y="1582463"/>
            <a:ext cx="6083923" cy="342669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71759" y="5679797"/>
            <a:ext cx="5914481" cy="290606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43656" y="9211990"/>
            <a:ext cx="5834398" cy="2683418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돋움"/>
                <a:ea typeface="돋움"/>
                <a:cs typeface="마루 부리 Beta"/>
              </a:rPr>
              <a:t>2.1</a:t>
            </a: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돋움"/>
                <a:ea typeface="돋움"/>
                <a:cs typeface="마루 부리 Beta"/>
              </a:rPr>
              <a:t> 개발 환경 구축</a:t>
            </a:r>
            <a:endPara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<a:solidFill>
                <a:srgbClr val="000000"/>
              </a:solidFill>
              <a:latin typeface="돋움"/>
              <a:ea typeface="돋움"/>
              <a:cs typeface="마루 부리 Beta"/>
            </a:endParaRPr>
          </a:p>
        </p:txBody>
      </p:sp>
    </p:spTree>
    <p:extLst>
      <p:ext uri="{BB962C8B-B14F-4D97-AF65-F5344CB8AC3E}">
        <p14:creationId xmlns:p14="http://schemas.microsoft.com/office/powerpoint/2010/main" val="3738471867"/>
      </p:ext>
    </p:extLst>
  </p:cSld>
  <p:clrMapOvr>
    <a:masterClrMapping/>
  </p:clrMapOvr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colorful">
      <a:dk1>
        <a:sysClr val="windowText" lastClr="000000"/>
      </a:dk1>
      <a:lt1>
        <a:sysClr val="window" lastClr="ffffff"/>
      </a:lt1>
      <a:dk2>
        <a:srgbClr val="3f3f3f"/>
      </a:dk2>
      <a:lt2>
        <a:srgbClr val="e7e6e6"/>
      </a:lt2>
      <a:accent1>
        <a:srgbClr val="fdd02d"/>
      </a:accent1>
      <a:accent2>
        <a:srgbClr val="03abcf"/>
      </a:accent2>
      <a:accent3>
        <a:srgbClr val="8bc8c9"/>
      </a:accent3>
      <a:accent4>
        <a:srgbClr val="f2dedd"/>
      </a:accent4>
      <a:accent5>
        <a:srgbClr val="c49676"/>
      </a:accent5>
      <a:accent6>
        <a:srgbClr val="9f938d"/>
      </a:accent6>
      <a:hlink>
        <a:srgbClr val="595959"/>
      </a:hlink>
      <a:folHlink>
        <a:srgbClr val="595959"/>
      </a:folHlink>
    </a:clrScheme>
    <a:fontScheme name="마루 부리 Beta">
      <a:majorFont>
        <a:latin typeface="마루 부리 Beta"/>
        <a:ea typeface="마루 부리 Beta"/>
        <a:cs typeface=""/>
      </a:majorFont>
      <a:minorFont>
        <a:latin typeface="마루 부리 Beta"/>
        <a:ea typeface="마루 부리 Beta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4a45ff"/>
      </a:hlink>
      <a:folHlink>
        <a:srgbClr val="be27bb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4a45ff"/>
      </a:hlink>
      <a:folHlink>
        <a:srgbClr val="be27bb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1205</ep:Words>
  <ep:PresentationFormat>사용자 지정</ep:PresentationFormat>
  <ep:Paragraphs>744</ep:Paragraphs>
  <ep:Slides>29</ep:Slides>
  <ep:Notes>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ep:HeadingPairs>
  <ep:TitlesOfParts>
    <vt:vector size="30" baseType="lpstr"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2021-01-03T01:18:04.000</dcterms:created>
  <dc:creator>Yu Saebyeol</dc:creator>
  <cp:lastModifiedBy>shaws</cp:lastModifiedBy>
  <dcterms:modified xsi:type="dcterms:W3CDTF">2022-12-25T11:50:14.888</dcterms:modified>
  <cp:revision>151</cp:revision>
  <dc:title>PowerPoint 프레젠테이션</dc:title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